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59"/>
  </p:notesMasterIdLst>
  <p:handoutMasterIdLst>
    <p:handoutMasterId r:id="rId60"/>
  </p:handoutMasterIdLst>
  <p:sldIdLst>
    <p:sldId id="359" r:id="rId2"/>
    <p:sldId id="468" r:id="rId3"/>
    <p:sldId id="360" r:id="rId4"/>
    <p:sldId id="459" r:id="rId5"/>
    <p:sldId id="391" r:id="rId6"/>
    <p:sldId id="393" r:id="rId7"/>
    <p:sldId id="464" r:id="rId8"/>
    <p:sldId id="352" r:id="rId9"/>
    <p:sldId id="442" r:id="rId10"/>
    <p:sldId id="444" r:id="rId11"/>
    <p:sldId id="466" r:id="rId12"/>
    <p:sldId id="463" r:id="rId13"/>
    <p:sldId id="443" r:id="rId14"/>
    <p:sldId id="447" r:id="rId15"/>
    <p:sldId id="404" r:id="rId16"/>
    <p:sldId id="405" r:id="rId17"/>
    <p:sldId id="406" r:id="rId18"/>
    <p:sldId id="407" r:id="rId19"/>
    <p:sldId id="408" r:id="rId20"/>
    <p:sldId id="409" r:id="rId21"/>
    <p:sldId id="410" r:id="rId22"/>
    <p:sldId id="411" r:id="rId23"/>
    <p:sldId id="412" r:id="rId24"/>
    <p:sldId id="421" r:id="rId25"/>
    <p:sldId id="422" r:id="rId26"/>
    <p:sldId id="423" r:id="rId27"/>
    <p:sldId id="424" r:id="rId28"/>
    <p:sldId id="462" r:id="rId29"/>
    <p:sldId id="420" r:id="rId30"/>
    <p:sldId id="448" r:id="rId31"/>
    <p:sldId id="413" r:id="rId32"/>
    <p:sldId id="419" r:id="rId33"/>
    <p:sldId id="414" r:id="rId34"/>
    <p:sldId id="415" r:id="rId35"/>
    <p:sldId id="416" r:id="rId36"/>
    <p:sldId id="417" r:id="rId37"/>
    <p:sldId id="418" r:id="rId38"/>
    <p:sldId id="395" r:id="rId39"/>
    <p:sldId id="452" r:id="rId40"/>
    <p:sldId id="453" r:id="rId41"/>
    <p:sldId id="454" r:id="rId42"/>
    <p:sldId id="455" r:id="rId43"/>
    <p:sldId id="456" r:id="rId44"/>
    <p:sldId id="425" r:id="rId45"/>
    <p:sldId id="460" r:id="rId46"/>
    <p:sldId id="461" r:id="rId47"/>
    <p:sldId id="465" r:id="rId48"/>
    <p:sldId id="426" r:id="rId49"/>
    <p:sldId id="429" r:id="rId50"/>
    <p:sldId id="428" r:id="rId51"/>
    <p:sldId id="430" r:id="rId52"/>
    <p:sldId id="431" r:id="rId53"/>
    <p:sldId id="467" r:id="rId54"/>
    <p:sldId id="432" r:id="rId55"/>
    <p:sldId id="433" r:id="rId56"/>
    <p:sldId id="313" r:id="rId57"/>
    <p:sldId id="314" r:id="rId5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62" autoAdjust="0"/>
    <p:restoredTop sz="94660"/>
  </p:normalViewPr>
  <p:slideViewPr>
    <p:cSldViewPr>
      <p:cViewPr varScale="1">
        <p:scale>
          <a:sx n="103" d="100"/>
          <a:sy n="103" d="100"/>
        </p:scale>
        <p:origin x="-1146"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7092"/>
    </p:cViewPr>
  </p:sorterViewPr>
  <p:notesViewPr>
    <p:cSldViewPr>
      <p:cViewPr varScale="1">
        <p:scale>
          <a:sx n="50" d="100"/>
          <a:sy n="50" d="100"/>
        </p:scale>
        <p:origin x="-2796"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4"/>
            <a:ext cx="3038145" cy="464205"/>
          </a:xfrm>
          <a:prstGeom prst="rect">
            <a:avLst/>
          </a:prstGeom>
        </p:spPr>
        <p:txBody>
          <a:bodyPr vert="horz" lIns="88100" tIns="44051" rIns="88100" bIns="44051" rtlCol="0"/>
          <a:lstStyle>
            <a:lvl1pPr algn="l">
              <a:defRPr sz="1200"/>
            </a:lvl1pPr>
          </a:lstStyle>
          <a:p>
            <a:endParaRPr lang="en-US"/>
          </a:p>
        </p:txBody>
      </p:sp>
      <p:sp>
        <p:nvSpPr>
          <p:cNvPr id="3" name="Date Placeholder 2"/>
          <p:cNvSpPr>
            <a:spLocks noGrp="1"/>
          </p:cNvSpPr>
          <p:nvPr>
            <p:ph type="dt" sz="quarter" idx="1"/>
          </p:nvPr>
        </p:nvSpPr>
        <p:spPr>
          <a:xfrm>
            <a:off x="3970734" y="4"/>
            <a:ext cx="3038145" cy="464205"/>
          </a:xfrm>
          <a:prstGeom prst="rect">
            <a:avLst/>
          </a:prstGeom>
        </p:spPr>
        <p:txBody>
          <a:bodyPr vert="horz" lIns="88100" tIns="44051" rIns="88100" bIns="44051" rtlCol="0"/>
          <a:lstStyle>
            <a:lvl1pPr algn="r">
              <a:defRPr sz="1200"/>
            </a:lvl1pPr>
          </a:lstStyle>
          <a:p>
            <a:fld id="{082AAA3C-3F8F-4A44-86D7-70C3D32476B4}" type="datetimeFigureOut">
              <a:rPr lang="en-US" smtClean="0"/>
              <a:t>12/2/2013</a:t>
            </a:fld>
            <a:endParaRPr lang="en-US"/>
          </a:p>
        </p:txBody>
      </p:sp>
      <p:sp>
        <p:nvSpPr>
          <p:cNvPr id="4" name="Footer Placeholder 3"/>
          <p:cNvSpPr>
            <a:spLocks noGrp="1"/>
          </p:cNvSpPr>
          <p:nvPr>
            <p:ph type="ftr" sz="quarter" idx="2"/>
          </p:nvPr>
        </p:nvSpPr>
        <p:spPr>
          <a:xfrm>
            <a:off x="3" y="8830662"/>
            <a:ext cx="3038145" cy="464205"/>
          </a:xfrm>
          <a:prstGeom prst="rect">
            <a:avLst/>
          </a:prstGeom>
        </p:spPr>
        <p:txBody>
          <a:bodyPr vert="horz" lIns="88100" tIns="44051" rIns="88100" bIns="44051" rtlCol="0" anchor="b"/>
          <a:lstStyle>
            <a:lvl1pPr algn="l">
              <a:defRPr sz="1200"/>
            </a:lvl1pPr>
          </a:lstStyle>
          <a:p>
            <a:endParaRPr lang="en-US"/>
          </a:p>
        </p:txBody>
      </p:sp>
      <p:sp>
        <p:nvSpPr>
          <p:cNvPr id="5" name="Slide Number Placeholder 4"/>
          <p:cNvSpPr>
            <a:spLocks noGrp="1"/>
          </p:cNvSpPr>
          <p:nvPr>
            <p:ph type="sldNum" sz="quarter" idx="3"/>
          </p:nvPr>
        </p:nvSpPr>
        <p:spPr>
          <a:xfrm>
            <a:off x="3970734" y="8830662"/>
            <a:ext cx="3038145" cy="464205"/>
          </a:xfrm>
          <a:prstGeom prst="rect">
            <a:avLst/>
          </a:prstGeom>
        </p:spPr>
        <p:txBody>
          <a:bodyPr vert="horz" lIns="88100" tIns="44051" rIns="88100" bIns="44051" rtlCol="0" anchor="b"/>
          <a:lstStyle>
            <a:lvl1pPr algn="r">
              <a:defRPr sz="1200"/>
            </a:lvl1pPr>
          </a:lstStyle>
          <a:p>
            <a:fld id="{A3836BFE-AD09-4DEA-8E33-00007D0DCECA}" type="slidenum">
              <a:rPr lang="en-US" smtClean="0"/>
              <a:t>‹#›</a:t>
            </a:fld>
            <a:endParaRPr lang="en-US"/>
          </a:p>
        </p:txBody>
      </p:sp>
    </p:spTree>
    <p:extLst>
      <p:ext uri="{BB962C8B-B14F-4D97-AF65-F5344CB8AC3E}">
        <p14:creationId xmlns:p14="http://schemas.microsoft.com/office/powerpoint/2010/main" val="24848810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22" tIns="46562" rIns="93122" bIns="46562"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22" tIns="46562" rIns="93122" bIns="46562" rtlCol="0"/>
          <a:lstStyle>
            <a:lvl1pPr algn="r">
              <a:defRPr sz="1200"/>
            </a:lvl1pPr>
          </a:lstStyle>
          <a:p>
            <a:fld id="{8CE7D7AE-58D4-4488-ABE9-E7F1BDABBF9C}" type="datetimeFigureOut">
              <a:rPr lang="en-US" smtClean="0"/>
              <a:t>12/2/2013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22" tIns="46562" rIns="93122" bIns="46562"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22" tIns="46562" rIns="93122" bIns="465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22" tIns="46562" rIns="93122" bIns="46562"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22" tIns="46562" rIns="93122" bIns="46562" rtlCol="0" anchor="b"/>
          <a:lstStyle>
            <a:lvl1pPr algn="r">
              <a:defRPr sz="1200"/>
            </a:lvl1pPr>
          </a:lstStyle>
          <a:p>
            <a:fld id="{622A6324-9813-419B-838B-E261FB833B03}" type="slidenum">
              <a:rPr lang="en-US" smtClean="0"/>
              <a:t>‹#›</a:t>
            </a:fld>
            <a:endParaRPr lang="en-US"/>
          </a:p>
        </p:txBody>
      </p:sp>
    </p:spTree>
    <p:extLst>
      <p:ext uri="{BB962C8B-B14F-4D97-AF65-F5344CB8AC3E}">
        <p14:creationId xmlns:p14="http://schemas.microsoft.com/office/powerpoint/2010/main" val="15877179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1</a:t>
            </a:fld>
            <a:endParaRPr lang="en-US"/>
          </a:p>
        </p:txBody>
      </p:sp>
    </p:spTree>
    <p:extLst>
      <p:ext uri="{BB962C8B-B14F-4D97-AF65-F5344CB8AC3E}">
        <p14:creationId xmlns:p14="http://schemas.microsoft.com/office/powerpoint/2010/main" val="1853762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10</a:t>
            </a:fld>
            <a:endParaRPr lang="en-US"/>
          </a:p>
        </p:txBody>
      </p:sp>
    </p:spTree>
    <p:extLst>
      <p:ext uri="{BB962C8B-B14F-4D97-AF65-F5344CB8AC3E}">
        <p14:creationId xmlns:p14="http://schemas.microsoft.com/office/powerpoint/2010/main" val="21958635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11</a:t>
            </a:fld>
            <a:endParaRPr lang="en-US"/>
          </a:p>
        </p:txBody>
      </p:sp>
    </p:spTree>
    <p:extLst>
      <p:ext uri="{BB962C8B-B14F-4D97-AF65-F5344CB8AC3E}">
        <p14:creationId xmlns:p14="http://schemas.microsoft.com/office/powerpoint/2010/main" val="33547377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12</a:t>
            </a:fld>
            <a:endParaRPr lang="en-US"/>
          </a:p>
        </p:txBody>
      </p:sp>
    </p:spTree>
    <p:extLst>
      <p:ext uri="{BB962C8B-B14F-4D97-AF65-F5344CB8AC3E}">
        <p14:creationId xmlns:p14="http://schemas.microsoft.com/office/powerpoint/2010/main" val="18537626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ChangeArrowheads="1" noTextEdit="1"/>
          </p:cNvSpPr>
          <p:nvPr>
            <p:ph type="sldImg"/>
          </p:nvPr>
        </p:nvSpPr>
        <p:spPr>
          <a:xfrm>
            <a:off x="1185863" y="700088"/>
            <a:ext cx="4641850" cy="3482975"/>
          </a:xfrm>
          <a:ln/>
        </p:spPr>
      </p:sp>
      <p:sp>
        <p:nvSpPr>
          <p:cNvPr id="92163" name="Rectangle 3"/>
          <p:cNvSpPr>
            <a:spLocks noGrp="1" noChangeArrowheads="1"/>
          </p:cNvSpPr>
          <p:nvPr>
            <p:ph type="body" idx="1"/>
          </p:nvPr>
        </p:nvSpPr>
        <p:spPr>
          <a:xfrm>
            <a:off x="935040" y="4416425"/>
            <a:ext cx="5140325" cy="4179888"/>
          </a:xfrm>
          <a:noFill/>
        </p:spPr>
        <p:txBody>
          <a:bodyPr/>
          <a:lstStyle/>
          <a:p>
            <a:pPr>
              <a:lnSpc>
                <a:spcPct val="80000"/>
              </a:lnSpc>
            </a:pPr>
            <a:r>
              <a:rPr lang="en-US" altLang="en-US" b="1" smtClean="0">
                <a:latin typeface="Times New Roman" pitchFamily="18" charset="0"/>
              </a:rPr>
              <a:t>Many different formats of electronic records</a:t>
            </a:r>
          </a:p>
          <a:p>
            <a:pPr lvl="1">
              <a:lnSpc>
                <a:spcPct val="80000"/>
              </a:lnSpc>
            </a:pPr>
            <a:r>
              <a:rPr lang="en-US" altLang="en-US" b="1" smtClean="0">
                <a:latin typeface="Times New Roman" pitchFamily="18" charset="0"/>
              </a:rPr>
              <a:t>Which have unique way of organizing &amp; displaying information</a:t>
            </a:r>
          </a:p>
          <a:p>
            <a:pPr lvl="1">
              <a:lnSpc>
                <a:spcPct val="80000"/>
              </a:lnSpc>
            </a:pPr>
            <a:r>
              <a:rPr lang="en-US" altLang="en-US" b="1" smtClean="0">
                <a:latin typeface="Times New Roman" pitchFamily="18" charset="0"/>
              </a:rPr>
              <a:t>Which might require unique hardware or software</a:t>
            </a:r>
          </a:p>
          <a:p>
            <a:pPr>
              <a:lnSpc>
                <a:spcPct val="80000"/>
              </a:lnSpc>
            </a:pPr>
            <a:endParaRPr lang="en-US" altLang="en-US" smtClean="0">
              <a:latin typeface="Times New Roman" pitchFamily="18" charset="0"/>
            </a:endParaRPr>
          </a:p>
          <a:p>
            <a:pPr>
              <a:lnSpc>
                <a:spcPct val="80000"/>
              </a:lnSpc>
            </a:pPr>
            <a:r>
              <a:rPr lang="en-US" altLang="en-US" smtClean="0">
                <a:latin typeface="Times New Roman" pitchFamily="18" charset="0"/>
              </a:rPr>
              <a:t>Electronic records could include any of the following:</a:t>
            </a:r>
          </a:p>
          <a:p>
            <a:pPr lvl="1">
              <a:lnSpc>
                <a:spcPct val="80000"/>
              </a:lnSpc>
            </a:pPr>
            <a:r>
              <a:rPr lang="en-US" altLang="en-US" smtClean="0">
                <a:latin typeface="Times New Roman" pitchFamily="18" charset="0"/>
              </a:rPr>
              <a:t>Some of these can contain multiple types of electronic records</a:t>
            </a:r>
          </a:p>
          <a:p>
            <a:pPr>
              <a:lnSpc>
                <a:spcPct val="80000"/>
              </a:lnSpc>
            </a:pPr>
            <a:r>
              <a:rPr lang="en-US" altLang="en-US" b="1" smtClean="0">
                <a:latin typeface="Times New Roman" pitchFamily="18" charset="0"/>
              </a:rPr>
              <a:t>Word processed files (text files)</a:t>
            </a:r>
          </a:p>
          <a:p>
            <a:pPr lvl="1">
              <a:lnSpc>
                <a:spcPct val="80000"/>
              </a:lnSpc>
            </a:pPr>
            <a:r>
              <a:rPr lang="en-US" altLang="en-US" smtClean="0">
                <a:latin typeface="Times New Roman" pitchFamily="18" charset="0"/>
              </a:rPr>
              <a:t>e.g., any word-processed documents</a:t>
            </a:r>
            <a:endParaRPr lang="en-US" altLang="en-US" b="1" smtClean="0">
              <a:latin typeface="Times New Roman" pitchFamily="18" charset="0"/>
            </a:endParaRPr>
          </a:p>
          <a:p>
            <a:pPr>
              <a:lnSpc>
                <a:spcPct val="80000"/>
              </a:lnSpc>
            </a:pPr>
            <a:r>
              <a:rPr lang="en-US" altLang="en-US" b="1" smtClean="0">
                <a:latin typeface="Times New Roman" pitchFamily="18" charset="0"/>
              </a:rPr>
              <a:t>E-mail</a:t>
            </a:r>
          </a:p>
          <a:p>
            <a:pPr lvl="1">
              <a:lnSpc>
                <a:spcPct val="80000"/>
              </a:lnSpc>
            </a:pPr>
            <a:r>
              <a:rPr lang="en-US" altLang="en-US" smtClean="0">
                <a:latin typeface="Times New Roman" pitchFamily="18" charset="0"/>
              </a:rPr>
              <a:t>These are often text files, but they often include other types of files</a:t>
            </a:r>
          </a:p>
          <a:p>
            <a:pPr lvl="2">
              <a:lnSpc>
                <a:spcPct val="80000"/>
              </a:lnSpc>
            </a:pPr>
            <a:r>
              <a:rPr lang="en-US" altLang="en-US" smtClean="0">
                <a:latin typeface="Times New Roman" pitchFamily="18" charset="0"/>
              </a:rPr>
              <a:t>Such as images, HTML files, etc.</a:t>
            </a:r>
          </a:p>
          <a:p>
            <a:pPr lvl="1">
              <a:lnSpc>
                <a:spcPct val="80000"/>
              </a:lnSpc>
            </a:pPr>
            <a:r>
              <a:rPr lang="en-US" altLang="en-US" smtClean="0">
                <a:latin typeface="Times New Roman" pitchFamily="18" charset="0"/>
              </a:rPr>
              <a:t>Since they include different file types, </a:t>
            </a:r>
          </a:p>
          <a:p>
            <a:pPr lvl="2">
              <a:lnSpc>
                <a:spcPct val="80000"/>
              </a:lnSpc>
            </a:pPr>
            <a:r>
              <a:rPr lang="en-US" altLang="en-US" smtClean="0">
                <a:latin typeface="Times New Roman" pitchFamily="18" charset="0"/>
              </a:rPr>
              <a:t>They have more complicated RM issues &amp; have been singled out here</a:t>
            </a:r>
            <a:endParaRPr lang="en-US" altLang="en-US" b="1" smtClean="0">
              <a:latin typeface="Times New Roman" pitchFamily="18" charset="0"/>
            </a:endParaRPr>
          </a:p>
          <a:p>
            <a:pPr>
              <a:lnSpc>
                <a:spcPct val="80000"/>
              </a:lnSpc>
            </a:pPr>
            <a:r>
              <a:rPr lang="en-US" altLang="en-US" b="1" smtClean="0">
                <a:latin typeface="Times New Roman" pitchFamily="18" charset="0"/>
              </a:rPr>
              <a:t>Images</a:t>
            </a:r>
          </a:p>
          <a:p>
            <a:pPr lvl="1">
              <a:lnSpc>
                <a:spcPct val="80000"/>
              </a:lnSpc>
            </a:pPr>
            <a:r>
              <a:rPr lang="en-US" altLang="en-US" smtClean="0">
                <a:latin typeface="Times New Roman" pitchFamily="18" charset="0"/>
              </a:rPr>
              <a:t>e.g., graphics,</a:t>
            </a:r>
            <a:r>
              <a:rPr lang="en-US" altLang="en-US" b="1" smtClean="0">
                <a:latin typeface="Times New Roman" pitchFamily="18" charset="0"/>
              </a:rPr>
              <a:t> </a:t>
            </a:r>
            <a:r>
              <a:rPr lang="en-US" altLang="en-US" smtClean="0">
                <a:latin typeface="Times New Roman" pitchFamily="18" charset="0"/>
              </a:rPr>
              <a:t>digital photographs, scanned documents, aerial photographs</a:t>
            </a:r>
          </a:p>
          <a:p>
            <a:pPr>
              <a:lnSpc>
                <a:spcPct val="80000"/>
              </a:lnSpc>
            </a:pPr>
            <a:r>
              <a:rPr lang="en-US" altLang="en-US" b="1" smtClean="0">
                <a:latin typeface="Times New Roman" pitchFamily="18" charset="0"/>
              </a:rPr>
              <a:t>Databases</a:t>
            </a:r>
          </a:p>
          <a:p>
            <a:pPr lvl="1">
              <a:lnSpc>
                <a:spcPct val="80000"/>
              </a:lnSpc>
            </a:pPr>
            <a:r>
              <a:rPr lang="en-US" altLang="en-US" smtClean="0">
                <a:latin typeface="Times New Roman" pitchFamily="18" charset="0"/>
              </a:rPr>
              <a:t>e.g., Microsoft Access, GIS, records management software</a:t>
            </a:r>
          </a:p>
          <a:p>
            <a:pPr>
              <a:lnSpc>
                <a:spcPct val="80000"/>
              </a:lnSpc>
            </a:pPr>
            <a:r>
              <a:rPr lang="en-US" altLang="en-US" b="1" smtClean="0">
                <a:latin typeface="Times New Roman" pitchFamily="18" charset="0"/>
              </a:rPr>
              <a:t>Spreadsheets</a:t>
            </a:r>
          </a:p>
          <a:p>
            <a:pPr lvl="1">
              <a:lnSpc>
                <a:spcPct val="80000"/>
              </a:lnSpc>
            </a:pPr>
            <a:r>
              <a:rPr lang="en-US" altLang="en-US" smtClean="0">
                <a:latin typeface="Times New Roman" pitchFamily="18" charset="0"/>
              </a:rPr>
              <a:t>e.g., Microsoft Excel</a:t>
            </a:r>
            <a:endParaRPr lang="en-US" altLang="en-US" b="1" smtClean="0">
              <a:latin typeface="Times New Roman" pitchFamily="18" charset="0"/>
            </a:endParaRPr>
          </a:p>
          <a:p>
            <a:pPr>
              <a:lnSpc>
                <a:spcPct val="80000"/>
              </a:lnSpc>
            </a:pPr>
            <a:r>
              <a:rPr lang="en-US" altLang="en-US" b="1" smtClean="0">
                <a:latin typeface="Times New Roman" pitchFamily="18" charset="0"/>
              </a:rPr>
              <a:t>Web pages</a:t>
            </a:r>
          </a:p>
          <a:p>
            <a:pPr lvl="1">
              <a:lnSpc>
                <a:spcPct val="80000"/>
              </a:lnSpc>
            </a:pPr>
            <a:r>
              <a:rPr lang="en-US" altLang="en-US" smtClean="0">
                <a:latin typeface="Times New Roman" pitchFamily="18" charset="0"/>
              </a:rPr>
              <a:t>e.g., HTML, XML, PDF files</a:t>
            </a:r>
          </a:p>
          <a:p>
            <a:pPr>
              <a:lnSpc>
                <a:spcPct val="80000"/>
              </a:lnSpc>
            </a:pPr>
            <a:r>
              <a:rPr lang="en-US" altLang="en-US" b="1" smtClean="0">
                <a:latin typeface="Times New Roman" pitchFamily="18" charset="0"/>
              </a:rPr>
              <a:t>Calendars</a:t>
            </a:r>
            <a:endParaRPr lang="en-US" altLang="en-US" smtClean="0">
              <a:latin typeface="Times New Roman" pitchFamily="18" charset="0"/>
            </a:endParaRPr>
          </a:p>
          <a:p>
            <a:pPr lvl="1">
              <a:lnSpc>
                <a:spcPct val="80000"/>
              </a:lnSpc>
            </a:pPr>
            <a:r>
              <a:rPr lang="en-US" altLang="en-US" smtClean="0">
                <a:latin typeface="Times New Roman" pitchFamily="18" charset="0"/>
              </a:rPr>
              <a:t>e.g., Microsoft Outlook, Novell Groupwise</a:t>
            </a:r>
          </a:p>
          <a:p>
            <a:pPr>
              <a:lnSpc>
                <a:spcPct val="90000"/>
              </a:lnSpc>
            </a:pPr>
            <a:endParaRPr lang="en-US" altLang="en-US" smtClean="0">
              <a:latin typeface="Times New Roman" pitchFamily="18" charset="0"/>
            </a:endParaRPr>
          </a:p>
        </p:txBody>
      </p:sp>
      <p:sp>
        <p:nvSpPr>
          <p:cNvPr id="92164" name="Header Placeholder 1"/>
          <p:cNvSpPr>
            <a:spLocks noGrp="1"/>
          </p:cNvSpPr>
          <p:nvPr>
            <p:ph type="hdr" sz="quarter"/>
          </p:nvPr>
        </p:nvSpPr>
        <p:spPr>
          <a:noFill/>
        </p:spPr>
        <p:txBody>
          <a:bodyPr/>
          <a:lstStyle>
            <a:lvl1pPr defTabSz="928416">
              <a:defRPr>
                <a:solidFill>
                  <a:schemeClr val="tx1"/>
                </a:solidFill>
                <a:latin typeface="Lucida Handwriting" pitchFamily="66" charset="0"/>
              </a:defRPr>
            </a:lvl1pPr>
            <a:lvl2pPr marL="742732" indent="-285666" defTabSz="928416">
              <a:defRPr>
                <a:solidFill>
                  <a:schemeClr val="tx1"/>
                </a:solidFill>
                <a:latin typeface="Lucida Handwriting" pitchFamily="66" charset="0"/>
              </a:defRPr>
            </a:lvl2pPr>
            <a:lvl3pPr marL="1142666" indent="-228534" defTabSz="928416">
              <a:defRPr>
                <a:solidFill>
                  <a:schemeClr val="tx1"/>
                </a:solidFill>
                <a:latin typeface="Lucida Handwriting" pitchFamily="66" charset="0"/>
              </a:defRPr>
            </a:lvl3pPr>
            <a:lvl4pPr marL="1599731" indent="-228534" defTabSz="928416">
              <a:defRPr>
                <a:solidFill>
                  <a:schemeClr val="tx1"/>
                </a:solidFill>
                <a:latin typeface="Lucida Handwriting" pitchFamily="66" charset="0"/>
              </a:defRPr>
            </a:lvl4pPr>
            <a:lvl5pPr marL="2056798" indent="-228534" defTabSz="928416">
              <a:defRPr>
                <a:solidFill>
                  <a:schemeClr val="tx1"/>
                </a:solidFill>
                <a:latin typeface="Lucida Handwriting" pitchFamily="66" charset="0"/>
              </a:defRPr>
            </a:lvl5pPr>
            <a:lvl6pPr marL="2513864" indent="-228534" defTabSz="928416" eaLnBrk="0" fontAlgn="base" hangingPunct="0">
              <a:spcBef>
                <a:spcPct val="0"/>
              </a:spcBef>
              <a:spcAft>
                <a:spcPct val="0"/>
              </a:spcAft>
              <a:defRPr>
                <a:solidFill>
                  <a:schemeClr val="tx1"/>
                </a:solidFill>
                <a:latin typeface="Lucida Handwriting" pitchFamily="66" charset="0"/>
              </a:defRPr>
            </a:lvl6pPr>
            <a:lvl7pPr marL="2970929" indent="-228534" defTabSz="928416" eaLnBrk="0" fontAlgn="base" hangingPunct="0">
              <a:spcBef>
                <a:spcPct val="0"/>
              </a:spcBef>
              <a:spcAft>
                <a:spcPct val="0"/>
              </a:spcAft>
              <a:defRPr>
                <a:solidFill>
                  <a:schemeClr val="tx1"/>
                </a:solidFill>
                <a:latin typeface="Lucida Handwriting" pitchFamily="66" charset="0"/>
              </a:defRPr>
            </a:lvl7pPr>
            <a:lvl8pPr marL="3427996" indent="-228534" defTabSz="928416" eaLnBrk="0" fontAlgn="base" hangingPunct="0">
              <a:spcBef>
                <a:spcPct val="0"/>
              </a:spcBef>
              <a:spcAft>
                <a:spcPct val="0"/>
              </a:spcAft>
              <a:defRPr>
                <a:solidFill>
                  <a:schemeClr val="tx1"/>
                </a:solidFill>
                <a:latin typeface="Lucida Handwriting" pitchFamily="66" charset="0"/>
              </a:defRPr>
            </a:lvl8pPr>
            <a:lvl9pPr marL="3885061" indent="-228534" defTabSz="928416" eaLnBrk="0" fontAlgn="base" hangingPunct="0">
              <a:spcBef>
                <a:spcPct val="0"/>
              </a:spcBef>
              <a:spcAft>
                <a:spcPct val="0"/>
              </a:spcAft>
              <a:defRPr>
                <a:solidFill>
                  <a:schemeClr val="tx1"/>
                </a:solidFill>
                <a:latin typeface="Lucida Handwriting" pitchFamily="66" charset="0"/>
              </a:defRPr>
            </a:lvl9pPr>
          </a:lstStyle>
          <a:p>
            <a:r>
              <a:rPr lang="en-US" altLang="en-US" smtClean="0">
                <a:latin typeface="Times New Roman" pitchFamily="18" charset="0"/>
              </a:rPr>
              <a:t>Managing Government Records In Any Format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xfrm>
            <a:off x="1185863" y="700088"/>
            <a:ext cx="4641850" cy="3482975"/>
          </a:xfrm>
          <a:ln/>
        </p:spPr>
      </p:sp>
      <p:sp>
        <p:nvSpPr>
          <p:cNvPr id="94211" name="Rectangle 3"/>
          <p:cNvSpPr>
            <a:spLocks noGrp="1" noChangeArrowheads="1"/>
          </p:cNvSpPr>
          <p:nvPr>
            <p:ph type="body" idx="1"/>
          </p:nvPr>
        </p:nvSpPr>
        <p:spPr>
          <a:xfrm>
            <a:off x="701677" y="4416425"/>
            <a:ext cx="5607050" cy="4179888"/>
          </a:xfrm>
          <a:noFill/>
        </p:spPr>
        <p:txBody>
          <a:bodyPr/>
          <a:lstStyle/>
          <a:p>
            <a:r>
              <a:rPr lang="en-US" altLang="en-US" smtClean="0">
                <a:latin typeface="Times New Roman" pitchFamily="18" charset="0"/>
              </a:rPr>
              <a:t>An e-mail virus can appear to be from a friend.  Send itself to everyone in your address book. There has been a decrease in viruses the first half of 2002.  That means that there have been 600-700 new viruses a month now (Yahoo!News, 8/12/02)</a:t>
            </a:r>
          </a:p>
          <a:p>
            <a:r>
              <a:rPr lang="en-US" altLang="en-US" smtClean="0">
                <a:latin typeface="Times New Roman" pitchFamily="18" charset="0"/>
              </a:rPr>
              <a:t>People can access your system and make changes to it. The SSN of state employees in California (including the governor) were stolen by a hacker (Information Weekly.com, 7/29/02).  NC DOT has my credit card number that I sent them on-line.</a:t>
            </a:r>
          </a:p>
          <a:p>
            <a:r>
              <a:rPr lang="en-US" altLang="en-US" smtClean="0">
                <a:latin typeface="Times New Roman" pitchFamily="18" charset="0"/>
              </a:rPr>
              <a:t>People can get access to your system through this</a:t>
            </a:r>
          </a:p>
          <a:p>
            <a:r>
              <a:rPr lang="en-US" altLang="en-US" smtClean="0">
                <a:latin typeface="Times New Roman" pitchFamily="18" charset="0"/>
              </a:rPr>
              <a:t>No way to tell if a forwarded e-mail message has been altered before it was sent</a:t>
            </a:r>
          </a:p>
          <a:p>
            <a:r>
              <a:rPr lang="en-US" altLang="en-US" smtClean="0">
                <a:latin typeface="Times New Roman" pitchFamily="18" charset="0"/>
              </a:rPr>
              <a:t>Hard to track who has used and changed files saved on an intranet</a:t>
            </a:r>
          </a:p>
          <a:p>
            <a:r>
              <a:rPr lang="en-US" altLang="en-US" smtClean="0">
                <a:latin typeface="Times New Roman" pitchFamily="18" charset="0"/>
              </a:rPr>
              <a:t>At least 400 laptops are missing, lost or stolen from the FBI.  The DEA has no idea how many laptops are missing from their department because they have such poor accounting practices.  The IRS lost 2,332 laptops in 3 years.  It could be worse since the FBI has no time limit on when to file missing equipment reports.  The longest was 23 years later, the average is after 4 years (MSN, 8/6/02)</a:t>
            </a:r>
          </a:p>
          <a:p>
            <a:r>
              <a:rPr lang="en-US" altLang="en-US" smtClean="0">
                <a:latin typeface="Times New Roman" pitchFamily="18" charset="0"/>
              </a:rPr>
              <a:t>According to an inspector in the San Francisco Police Department, laptops are the most stolen article of property (“Setting a trap of laptop thieves”, CNET News.com, 8/23/02)</a:t>
            </a:r>
          </a:p>
        </p:txBody>
      </p:sp>
      <p:sp>
        <p:nvSpPr>
          <p:cNvPr id="94212" name="Header Placeholder 1"/>
          <p:cNvSpPr>
            <a:spLocks noGrp="1"/>
          </p:cNvSpPr>
          <p:nvPr>
            <p:ph type="hdr" sz="quarter"/>
          </p:nvPr>
        </p:nvSpPr>
        <p:spPr>
          <a:noFill/>
        </p:spPr>
        <p:txBody>
          <a:bodyPr/>
          <a:lstStyle>
            <a:lvl1pPr defTabSz="928416">
              <a:defRPr>
                <a:solidFill>
                  <a:schemeClr val="tx1"/>
                </a:solidFill>
                <a:latin typeface="Lucida Handwriting" pitchFamily="66" charset="0"/>
              </a:defRPr>
            </a:lvl1pPr>
            <a:lvl2pPr marL="742732" indent="-285666" defTabSz="928416">
              <a:defRPr>
                <a:solidFill>
                  <a:schemeClr val="tx1"/>
                </a:solidFill>
                <a:latin typeface="Lucida Handwriting" pitchFamily="66" charset="0"/>
              </a:defRPr>
            </a:lvl2pPr>
            <a:lvl3pPr marL="1142666" indent="-228534" defTabSz="928416">
              <a:defRPr>
                <a:solidFill>
                  <a:schemeClr val="tx1"/>
                </a:solidFill>
                <a:latin typeface="Lucida Handwriting" pitchFamily="66" charset="0"/>
              </a:defRPr>
            </a:lvl3pPr>
            <a:lvl4pPr marL="1599731" indent="-228534" defTabSz="928416">
              <a:defRPr>
                <a:solidFill>
                  <a:schemeClr val="tx1"/>
                </a:solidFill>
                <a:latin typeface="Lucida Handwriting" pitchFamily="66" charset="0"/>
              </a:defRPr>
            </a:lvl4pPr>
            <a:lvl5pPr marL="2056798" indent="-228534" defTabSz="928416">
              <a:defRPr>
                <a:solidFill>
                  <a:schemeClr val="tx1"/>
                </a:solidFill>
                <a:latin typeface="Lucida Handwriting" pitchFamily="66" charset="0"/>
              </a:defRPr>
            </a:lvl5pPr>
            <a:lvl6pPr marL="2513864" indent="-228534" defTabSz="928416" eaLnBrk="0" fontAlgn="base" hangingPunct="0">
              <a:spcBef>
                <a:spcPct val="0"/>
              </a:spcBef>
              <a:spcAft>
                <a:spcPct val="0"/>
              </a:spcAft>
              <a:defRPr>
                <a:solidFill>
                  <a:schemeClr val="tx1"/>
                </a:solidFill>
                <a:latin typeface="Lucida Handwriting" pitchFamily="66" charset="0"/>
              </a:defRPr>
            </a:lvl6pPr>
            <a:lvl7pPr marL="2970929" indent="-228534" defTabSz="928416" eaLnBrk="0" fontAlgn="base" hangingPunct="0">
              <a:spcBef>
                <a:spcPct val="0"/>
              </a:spcBef>
              <a:spcAft>
                <a:spcPct val="0"/>
              </a:spcAft>
              <a:defRPr>
                <a:solidFill>
                  <a:schemeClr val="tx1"/>
                </a:solidFill>
                <a:latin typeface="Lucida Handwriting" pitchFamily="66" charset="0"/>
              </a:defRPr>
            </a:lvl7pPr>
            <a:lvl8pPr marL="3427996" indent="-228534" defTabSz="928416" eaLnBrk="0" fontAlgn="base" hangingPunct="0">
              <a:spcBef>
                <a:spcPct val="0"/>
              </a:spcBef>
              <a:spcAft>
                <a:spcPct val="0"/>
              </a:spcAft>
              <a:defRPr>
                <a:solidFill>
                  <a:schemeClr val="tx1"/>
                </a:solidFill>
                <a:latin typeface="Lucida Handwriting" pitchFamily="66" charset="0"/>
              </a:defRPr>
            </a:lvl8pPr>
            <a:lvl9pPr marL="3885061" indent="-228534" defTabSz="928416" eaLnBrk="0" fontAlgn="base" hangingPunct="0">
              <a:spcBef>
                <a:spcPct val="0"/>
              </a:spcBef>
              <a:spcAft>
                <a:spcPct val="0"/>
              </a:spcAft>
              <a:defRPr>
                <a:solidFill>
                  <a:schemeClr val="tx1"/>
                </a:solidFill>
                <a:latin typeface="Lucida Handwriting" pitchFamily="66" charset="0"/>
              </a:defRPr>
            </a:lvl9pPr>
          </a:lstStyle>
          <a:p>
            <a:r>
              <a:rPr lang="en-US" altLang="en-US" smtClean="0">
                <a:latin typeface="Times New Roman" pitchFamily="18" charset="0"/>
              </a:rPr>
              <a:t>Managing Government Records In Any Format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56909" indent="-291118">
              <a:defRPr sz="2400">
                <a:solidFill>
                  <a:schemeClr val="tx1"/>
                </a:solidFill>
                <a:latin typeface="Times New Roman" pitchFamily="18" charset="0"/>
              </a:defRPr>
            </a:lvl2pPr>
            <a:lvl3pPr marL="1164476" indent="-232895">
              <a:defRPr sz="2400">
                <a:solidFill>
                  <a:schemeClr val="tx1"/>
                </a:solidFill>
                <a:latin typeface="Times New Roman" pitchFamily="18" charset="0"/>
              </a:defRPr>
            </a:lvl3pPr>
            <a:lvl4pPr marL="1630266" indent="-232895">
              <a:defRPr sz="2400">
                <a:solidFill>
                  <a:schemeClr val="tx1"/>
                </a:solidFill>
                <a:latin typeface="Times New Roman" pitchFamily="18" charset="0"/>
              </a:defRPr>
            </a:lvl4pPr>
            <a:lvl5pPr marL="2096057" indent="-232895">
              <a:defRPr sz="2400">
                <a:solidFill>
                  <a:schemeClr val="tx1"/>
                </a:solidFill>
                <a:latin typeface="Times New Roman" pitchFamily="18" charset="0"/>
              </a:defRPr>
            </a:lvl5pPr>
            <a:lvl6pPr marL="2561849" indent="-232895" eaLnBrk="0" fontAlgn="base" hangingPunct="0">
              <a:spcBef>
                <a:spcPct val="0"/>
              </a:spcBef>
              <a:spcAft>
                <a:spcPct val="0"/>
              </a:spcAft>
              <a:defRPr sz="2400">
                <a:solidFill>
                  <a:schemeClr val="tx1"/>
                </a:solidFill>
                <a:latin typeface="Times New Roman" pitchFamily="18" charset="0"/>
              </a:defRPr>
            </a:lvl6pPr>
            <a:lvl7pPr marL="3027638" indent="-232895" eaLnBrk="0" fontAlgn="base" hangingPunct="0">
              <a:spcBef>
                <a:spcPct val="0"/>
              </a:spcBef>
              <a:spcAft>
                <a:spcPct val="0"/>
              </a:spcAft>
              <a:defRPr sz="2400">
                <a:solidFill>
                  <a:schemeClr val="tx1"/>
                </a:solidFill>
                <a:latin typeface="Times New Roman" pitchFamily="18" charset="0"/>
              </a:defRPr>
            </a:lvl7pPr>
            <a:lvl8pPr marL="3493429" indent="-232895" eaLnBrk="0" fontAlgn="base" hangingPunct="0">
              <a:spcBef>
                <a:spcPct val="0"/>
              </a:spcBef>
              <a:spcAft>
                <a:spcPct val="0"/>
              </a:spcAft>
              <a:defRPr sz="2400">
                <a:solidFill>
                  <a:schemeClr val="tx1"/>
                </a:solidFill>
                <a:latin typeface="Times New Roman" pitchFamily="18" charset="0"/>
              </a:defRPr>
            </a:lvl8pPr>
            <a:lvl9pPr marL="3959220" indent="-232895" eaLnBrk="0" fontAlgn="base" hangingPunct="0">
              <a:spcBef>
                <a:spcPct val="0"/>
              </a:spcBef>
              <a:spcAft>
                <a:spcPct val="0"/>
              </a:spcAft>
              <a:defRPr sz="2400">
                <a:solidFill>
                  <a:schemeClr val="tx1"/>
                </a:solidFill>
                <a:latin typeface="Times New Roman" pitchFamily="18" charset="0"/>
              </a:defRPr>
            </a:lvl9pPr>
          </a:lstStyle>
          <a:p>
            <a:pPr defTabSz="931580"/>
            <a:fld id="{F100681F-B690-4F17-868D-A5FD59075827}" type="slidenum">
              <a:rPr lang="en-US" altLang="en-US" sz="1300"/>
              <a:pPr defTabSz="931580"/>
              <a:t>15</a:t>
            </a:fld>
            <a:endParaRPr lang="en-US" altLang="en-US" sz="130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smtClean="0"/>
              <a:t>ALT TEXT:</a:t>
            </a:r>
          </a:p>
          <a:p>
            <a:r>
              <a:rPr lang="en-US" altLang="en-US" dirty="0" smtClean="0"/>
              <a:t>This slide also contains a flow chart of the </a:t>
            </a:r>
            <a:r>
              <a:rPr lang="en-US" altLang="en-US" dirty="0" err="1" smtClean="0"/>
              <a:t>Eletronic</a:t>
            </a:r>
            <a:r>
              <a:rPr lang="en-US" altLang="en-US" dirty="0" smtClean="0"/>
              <a:t> records lifecycle depicts the various stages that the electronic record has to go through: creation or receipt, active use and distribution, transfer migration, and disposition.</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56909" indent="-291118">
              <a:defRPr sz="2400">
                <a:solidFill>
                  <a:schemeClr val="tx1"/>
                </a:solidFill>
                <a:latin typeface="Times New Roman" pitchFamily="18" charset="0"/>
              </a:defRPr>
            </a:lvl2pPr>
            <a:lvl3pPr marL="1164476" indent="-232895">
              <a:defRPr sz="2400">
                <a:solidFill>
                  <a:schemeClr val="tx1"/>
                </a:solidFill>
                <a:latin typeface="Times New Roman" pitchFamily="18" charset="0"/>
              </a:defRPr>
            </a:lvl3pPr>
            <a:lvl4pPr marL="1630266" indent="-232895">
              <a:defRPr sz="2400">
                <a:solidFill>
                  <a:schemeClr val="tx1"/>
                </a:solidFill>
                <a:latin typeface="Times New Roman" pitchFamily="18" charset="0"/>
              </a:defRPr>
            </a:lvl4pPr>
            <a:lvl5pPr marL="2096057" indent="-232895">
              <a:defRPr sz="2400">
                <a:solidFill>
                  <a:schemeClr val="tx1"/>
                </a:solidFill>
                <a:latin typeface="Times New Roman" pitchFamily="18" charset="0"/>
              </a:defRPr>
            </a:lvl5pPr>
            <a:lvl6pPr marL="2561849" indent="-232895" eaLnBrk="0" fontAlgn="base" hangingPunct="0">
              <a:spcBef>
                <a:spcPct val="0"/>
              </a:spcBef>
              <a:spcAft>
                <a:spcPct val="0"/>
              </a:spcAft>
              <a:defRPr sz="2400">
                <a:solidFill>
                  <a:schemeClr val="tx1"/>
                </a:solidFill>
                <a:latin typeface="Times New Roman" pitchFamily="18" charset="0"/>
              </a:defRPr>
            </a:lvl6pPr>
            <a:lvl7pPr marL="3027638" indent="-232895" eaLnBrk="0" fontAlgn="base" hangingPunct="0">
              <a:spcBef>
                <a:spcPct val="0"/>
              </a:spcBef>
              <a:spcAft>
                <a:spcPct val="0"/>
              </a:spcAft>
              <a:defRPr sz="2400">
                <a:solidFill>
                  <a:schemeClr val="tx1"/>
                </a:solidFill>
                <a:latin typeface="Times New Roman" pitchFamily="18" charset="0"/>
              </a:defRPr>
            </a:lvl7pPr>
            <a:lvl8pPr marL="3493429" indent="-232895" eaLnBrk="0" fontAlgn="base" hangingPunct="0">
              <a:spcBef>
                <a:spcPct val="0"/>
              </a:spcBef>
              <a:spcAft>
                <a:spcPct val="0"/>
              </a:spcAft>
              <a:defRPr sz="2400">
                <a:solidFill>
                  <a:schemeClr val="tx1"/>
                </a:solidFill>
                <a:latin typeface="Times New Roman" pitchFamily="18" charset="0"/>
              </a:defRPr>
            </a:lvl8pPr>
            <a:lvl9pPr marL="3959220" indent="-232895" eaLnBrk="0" fontAlgn="base" hangingPunct="0">
              <a:spcBef>
                <a:spcPct val="0"/>
              </a:spcBef>
              <a:spcAft>
                <a:spcPct val="0"/>
              </a:spcAft>
              <a:defRPr sz="2400">
                <a:solidFill>
                  <a:schemeClr val="tx1"/>
                </a:solidFill>
                <a:latin typeface="Times New Roman" pitchFamily="18" charset="0"/>
              </a:defRPr>
            </a:lvl9pPr>
          </a:lstStyle>
          <a:p>
            <a:pPr defTabSz="931580"/>
            <a:fld id="{49281A01-9ED5-4EDB-ACA9-24C84A7F49EF}" type="slidenum">
              <a:rPr lang="en-US" altLang="en-US" sz="1300"/>
              <a:pPr defTabSz="931580"/>
              <a:t>16</a:t>
            </a:fld>
            <a:endParaRPr lang="en-US" altLang="en-US" sz="130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NOTE TO INSTRUCTORS: Don't define these terms at this point, just list them.</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56909" indent="-291118">
              <a:defRPr sz="2400">
                <a:solidFill>
                  <a:schemeClr val="tx1"/>
                </a:solidFill>
                <a:latin typeface="Times New Roman" pitchFamily="18" charset="0"/>
              </a:defRPr>
            </a:lvl2pPr>
            <a:lvl3pPr marL="1164476" indent="-232895">
              <a:defRPr sz="2400">
                <a:solidFill>
                  <a:schemeClr val="tx1"/>
                </a:solidFill>
                <a:latin typeface="Times New Roman" pitchFamily="18" charset="0"/>
              </a:defRPr>
            </a:lvl3pPr>
            <a:lvl4pPr marL="1630266" indent="-232895">
              <a:defRPr sz="2400">
                <a:solidFill>
                  <a:schemeClr val="tx1"/>
                </a:solidFill>
                <a:latin typeface="Times New Roman" pitchFamily="18" charset="0"/>
              </a:defRPr>
            </a:lvl4pPr>
            <a:lvl5pPr marL="2096057" indent="-232895">
              <a:defRPr sz="2400">
                <a:solidFill>
                  <a:schemeClr val="tx1"/>
                </a:solidFill>
                <a:latin typeface="Times New Roman" pitchFamily="18" charset="0"/>
              </a:defRPr>
            </a:lvl5pPr>
            <a:lvl6pPr marL="2561849" indent="-232895" eaLnBrk="0" fontAlgn="base" hangingPunct="0">
              <a:spcBef>
                <a:spcPct val="0"/>
              </a:spcBef>
              <a:spcAft>
                <a:spcPct val="0"/>
              </a:spcAft>
              <a:defRPr sz="2400">
                <a:solidFill>
                  <a:schemeClr val="tx1"/>
                </a:solidFill>
                <a:latin typeface="Times New Roman" pitchFamily="18" charset="0"/>
              </a:defRPr>
            </a:lvl6pPr>
            <a:lvl7pPr marL="3027638" indent="-232895" eaLnBrk="0" fontAlgn="base" hangingPunct="0">
              <a:spcBef>
                <a:spcPct val="0"/>
              </a:spcBef>
              <a:spcAft>
                <a:spcPct val="0"/>
              </a:spcAft>
              <a:defRPr sz="2400">
                <a:solidFill>
                  <a:schemeClr val="tx1"/>
                </a:solidFill>
                <a:latin typeface="Times New Roman" pitchFamily="18" charset="0"/>
              </a:defRPr>
            </a:lvl7pPr>
            <a:lvl8pPr marL="3493429" indent="-232895" eaLnBrk="0" fontAlgn="base" hangingPunct="0">
              <a:spcBef>
                <a:spcPct val="0"/>
              </a:spcBef>
              <a:spcAft>
                <a:spcPct val="0"/>
              </a:spcAft>
              <a:defRPr sz="2400">
                <a:solidFill>
                  <a:schemeClr val="tx1"/>
                </a:solidFill>
                <a:latin typeface="Times New Roman" pitchFamily="18" charset="0"/>
              </a:defRPr>
            </a:lvl8pPr>
            <a:lvl9pPr marL="3959220" indent="-232895" eaLnBrk="0" fontAlgn="base" hangingPunct="0">
              <a:spcBef>
                <a:spcPct val="0"/>
              </a:spcBef>
              <a:spcAft>
                <a:spcPct val="0"/>
              </a:spcAft>
              <a:defRPr sz="2400">
                <a:solidFill>
                  <a:schemeClr val="tx1"/>
                </a:solidFill>
                <a:latin typeface="Times New Roman" pitchFamily="18" charset="0"/>
              </a:defRPr>
            </a:lvl9pPr>
          </a:lstStyle>
          <a:p>
            <a:pPr defTabSz="931580"/>
            <a:fld id="{C9503061-20D5-43EE-AA63-DE929FAA871C}" type="slidenum">
              <a:rPr lang="en-US" altLang="en-US" sz="1300"/>
              <a:pPr defTabSz="931580"/>
              <a:t>17</a:t>
            </a:fld>
            <a:endParaRPr lang="en-US" altLang="en-US" sz="130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56909" indent="-291118">
              <a:defRPr sz="2400">
                <a:solidFill>
                  <a:schemeClr val="tx1"/>
                </a:solidFill>
                <a:latin typeface="Times New Roman" pitchFamily="18" charset="0"/>
              </a:defRPr>
            </a:lvl2pPr>
            <a:lvl3pPr marL="1164476" indent="-232895">
              <a:defRPr sz="2400">
                <a:solidFill>
                  <a:schemeClr val="tx1"/>
                </a:solidFill>
                <a:latin typeface="Times New Roman" pitchFamily="18" charset="0"/>
              </a:defRPr>
            </a:lvl3pPr>
            <a:lvl4pPr marL="1630266" indent="-232895">
              <a:defRPr sz="2400">
                <a:solidFill>
                  <a:schemeClr val="tx1"/>
                </a:solidFill>
                <a:latin typeface="Times New Roman" pitchFamily="18" charset="0"/>
              </a:defRPr>
            </a:lvl4pPr>
            <a:lvl5pPr marL="2096057" indent="-232895">
              <a:defRPr sz="2400">
                <a:solidFill>
                  <a:schemeClr val="tx1"/>
                </a:solidFill>
                <a:latin typeface="Times New Roman" pitchFamily="18" charset="0"/>
              </a:defRPr>
            </a:lvl5pPr>
            <a:lvl6pPr marL="2561849" indent="-232895" eaLnBrk="0" fontAlgn="base" hangingPunct="0">
              <a:spcBef>
                <a:spcPct val="0"/>
              </a:spcBef>
              <a:spcAft>
                <a:spcPct val="0"/>
              </a:spcAft>
              <a:defRPr sz="2400">
                <a:solidFill>
                  <a:schemeClr val="tx1"/>
                </a:solidFill>
                <a:latin typeface="Times New Roman" pitchFamily="18" charset="0"/>
              </a:defRPr>
            </a:lvl6pPr>
            <a:lvl7pPr marL="3027638" indent="-232895" eaLnBrk="0" fontAlgn="base" hangingPunct="0">
              <a:spcBef>
                <a:spcPct val="0"/>
              </a:spcBef>
              <a:spcAft>
                <a:spcPct val="0"/>
              </a:spcAft>
              <a:defRPr sz="2400">
                <a:solidFill>
                  <a:schemeClr val="tx1"/>
                </a:solidFill>
                <a:latin typeface="Times New Roman" pitchFamily="18" charset="0"/>
              </a:defRPr>
            </a:lvl7pPr>
            <a:lvl8pPr marL="3493429" indent="-232895" eaLnBrk="0" fontAlgn="base" hangingPunct="0">
              <a:spcBef>
                <a:spcPct val="0"/>
              </a:spcBef>
              <a:spcAft>
                <a:spcPct val="0"/>
              </a:spcAft>
              <a:defRPr sz="2400">
                <a:solidFill>
                  <a:schemeClr val="tx1"/>
                </a:solidFill>
                <a:latin typeface="Times New Roman" pitchFamily="18" charset="0"/>
              </a:defRPr>
            </a:lvl8pPr>
            <a:lvl9pPr marL="3959220" indent="-232895" eaLnBrk="0" fontAlgn="base" hangingPunct="0">
              <a:spcBef>
                <a:spcPct val="0"/>
              </a:spcBef>
              <a:spcAft>
                <a:spcPct val="0"/>
              </a:spcAft>
              <a:defRPr sz="2400">
                <a:solidFill>
                  <a:schemeClr val="tx1"/>
                </a:solidFill>
                <a:latin typeface="Times New Roman" pitchFamily="18" charset="0"/>
              </a:defRPr>
            </a:lvl9pPr>
          </a:lstStyle>
          <a:p>
            <a:pPr defTabSz="931580"/>
            <a:fld id="{DF43E98C-6750-4D7F-8734-67557082E552}" type="slidenum">
              <a:rPr lang="en-US" altLang="en-US" sz="1300"/>
              <a:pPr defTabSz="931580"/>
              <a:t>18</a:t>
            </a:fld>
            <a:endParaRPr lang="en-US" altLang="en-US" sz="130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56909" indent="-291118">
              <a:defRPr sz="2400">
                <a:solidFill>
                  <a:schemeClr val="tx1"/>
                </a:solidFill>
                <a:latin typeface="Times New Roman" pitchFamily="18" charset="0"/>
              </a:defRPr>
            </a:lvl2pPr>
            <a:lvl3pPr marL="1164476" indent="-232895">
              <a:defRPr sz="2400">
                <a:solidFill>
                  <a:schemeClr val="tx1"/>
                </a:solidFill>
                <a:latin typeface="Times New Roman" pitchFamily="18" charset="0"/>
              </a:defRPr>
            </a:lvl3pPr>
            <a:lvl4pPr marL="1630266" indent="-232895">
              <a:defRPr sz="2400">
                <a:solidFill>
                  <a:schemeClr val="tx1"/>
                </a:solidFill>
                <a:latin typeface="Times New Roman" pitchFamily="18" charset="0"/>
              </a:defRPr>
            </a:lvl4pPr>
            <a:lvl5pPr marL="2096057" indent="-232895">
              <a:defRPr sz="2400">
                <a:solidFill>
                  <a:schemeClr val="tx1"/>
                </a:solidFill>
                <a:latin typeface="Times New Roman" pitchFamily="18" charset="0"/>
              </a:defRPr>
            </a:lvl5pPr>
            <a:lvl6pPr marL="2561849" indent="-232895" eaLnBrk="0" fontAlgn="base" hangingPunct="0">
              <a:spcBef>
                <a:spcPct val="0"/>
              </a:spcBef>
              <a:spcAft>
                <a:spcPct val="0"/>
              </a:spcAft>
              <a:defRPr sz="2400">
                <a:solidFill>
                  <a:schemeClr val="tx1"/>
                </a:solidFill>
                <a:latin typeface="Times New Roman" pitchFamily="18" charset="0"/>
              </a:defRPr>
            </a:lvl6pPr>
            <a:lvl7pPr marL="3027638" indent="-232895" eaLnBrk="0" fontAlgn="base" hangingPunct="0">
              <a:spcBef>
                <a:spcPct val="0"/>
              </a:spcBef>
              <a:spcAft>
                <a:spcPct val="0"/>
              </a:spcAft>
              <a:defRPr sz="2400">
                <a:solidFill>
                  <a:schemeClr val="tx1"/>
                </a:solidFill>
                <a:latin typeface="Times New Roman" pitchFamily="18" charset="0"/>
              </a:defRPr>
            </a:lvl7pPr>
            <a:lvl8pPr marL="3493429" indent="-232895" eaLnBrk="0" fontAlgn="base" hangingPunct="0">
              <a:spcBef>
                <a:spcPct val="0"/>
              </a:spcBef>
              <a:spcAft>
                <a:spcPct val="0"/>
              </a:spcAft>
              <a:defRPr sz="2400">
                <a:solidFill>
                  <a:schemeClr val="tx1"/>
                </a:solidFill>
                <a:latin typeface="Times New Roman" pitchFamily="18" charset="0"/>
              </a:defRPr>
            </a:lvl8pPr>
            <a:lvl9pPr marL="3959220" indent="-232895" eaLnBrk="0" fontAlgn="base" hangingPunct="0">
              <a:spcBef>
                <a:spcPct val="0"/>
              </a:spcBef>
              <a:spcAft>
                <a:spcPct val="0"/>
              </a:spcAft>
              <a:defRPr sz="2400">
                <a:solidFill>
                  <a:schemeClr val="tx1"/>
                </a:solidFill>
                <a:latin typeface="Times New Roman" pitchFamily="18" charset="0"/>
              </a:defRPr>
            </a:lvl9pPr>
          </a:lstStyle>
          <a:p>
            <a:pPr defTabSz="931580"/>
            <a:fld id="{A149B4E9-4745-4097-8F4F-5D8F0DD5BB33}" type="slidenum">
              <a:rPr lang="en-US" altLang="en-US" sz="1300"/>
              <a:pPr defTabSz="931580"/>
              <a:t>19</a:t>
            </a:fld>
            <a:endParaRPr lang="en-US" altLang="en-US" sz="130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2</a:t>
            </a:fld>
            <a:endParaRPr lang="en-US"/>
          </a:p>
        </p:txBody>
      </p:sp>
    </p:spTree>
    <p:extLst>
      <p:ext uri="{BB962C8B-B14F-4D97-AF65-F5344CB8AC3E}">
        <p14:creationId xmlns:p14="http://schemas.microsoft.com/office/powerpoint/2010/main" val="18537626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56909" indent="-291118">
              <a:defRPr sz="2400">
                <a:solidFill>
                  <a:schemeClr val="tx1"/>
                </a:solidFill>
                <a:latin typeface="Times New Roman" pitchFamily="18" charset="0"/>
              </a:defRPr>
            </a:lvl2pPr>
            <a:lvl3pPr marL="1164476" indent="-232895">
              <a:defRPr sz="2400">
                <a:solidFill>
                  <a:schemeClr val="tx1"/>
                </a:solidFill>
                <a:latin typeface="Times New Roman" pitchFamily="18" charset="0"/>
              </a:defRPr>
            </a:lvl3pPr>
            <a:lvl4pPr marL="1630266" indent="-232895">
              <a:defRPr sz="2400">
                <a:solidFill>
                  <a:schemeClr val="tx1"/>
                </a:solidFill>
                <a:latin typeface="Times New Roman" pitchFamily="18" charset="0"/>
              </a:defRPr>
            </a:lvl4pPr>
            <a:lvl5pPr marL="2096057" indent="-232895">
              <a:defRPr sz="2400">
                <a:solidFill>
                  <a:schemeClr val="tx1"/>
                </a:solidFill>
                <a:latin typeface="Times New Roman" pitchFamily="18" charset="0"/>
              </a:defRPr>
            </a:lvl5pPr>
            <a:lvl6pPr marL="2561849" indent="-232895" eaLnBrk="0" fontAlgn="base" hangingPunct="0">
              <a:spcBef>
                <a:spcPct val="0"/>
              </a:spcBef>
              <a:spcAft>
                <a:spcPct val="0"/>
              </a:spcAft>
              <a:defRPr sz="2400">
                <a:solidFill>
                  <a:schemeClr val="tx1"/>
                </a:solidFill>
                <a:latin typeface="Times New Roman" pitchFamily="18" charset="0"/>
              </a:defRPr>
            </a:lvl6pPr>
            <a:lvl7pPr marL="3027638" indent="-232895" eaLnBrk="0" fontAlgn="base" hangingPunct="0">
              <a:spcBef>
                <a:spcPct val="0"/>
              </a:spcBef>
              <a:spcAft>
                <a:spcPct val="0"/>
              </a:spcAft>
              <a:defRPr sz="2400">
                <a:solidFill>
                  <a:schemeClr val="tx1"/>
                </a:solidFill>
                <a:latin typeface="Times New Roman" pitchFamily="18" charset="0"/>
              </a:defRPr>
            </a:lvl7pPr>
            <a:lvl8pPr marL="3493429" indent="-232895" eaLnBrk="0" fontAlgn="base" hangingPunct="0">
              <a:spcBef>
                <a:spcPct val="0"/>
              </a:spcBef>
              <a:spcAft>
                <a:spcPct val="0"/>
              </a:spcAft>
              <a:defRPr sz="2400">
                <a:solidFill>
                  <a:schemeClr val="tx1"/>
                </a:solidFill>
                <a:latin typeface="Times New Roman" pitchFamily="18" charset="0"/>
              </a:defRPr>
            </a:lvl8pPr>
            <a:lvl9pPr marL="3959220" indent="-232895" eaLnBrk="0" fontAlgn="base" hangingPunct="0">
              <a:spcBef>
                <a:spcPct val="0"/>
              </a:spcBef>
              <a:spcAft>
                <a:spcPct val="0"/>
              </a:spcAft>
              <a:defRPr sz="2400">
                <a:solidFill>
                  <a:schemeClr val="tx1"/>
                </a:solidFill>
                <a:latin typeface="Times New Roman" pitchFamily="18" charset="0"/>
              </a:defRPr>
            </a:lvl9pPr>
          </a:lstStyle>
          <a:p>
            <a:pPr defTabSz="931580"/>
            <a:fld id="{297A60B2-1BD3-496E-BCB2-85BBEBBD59BD}" type="slidenum">
              <a:rPr lang="en-US" altLang="en-US" sz="1300"/>
              <a:pPr defTabSz="931580"/>
              <a:t>20</a:t>
            </a:fld>
            <a:endParaRPr lang="en-US" altLang="en-US" sz="130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56909" indent="-291118">
              <a:defRPr sz="2400">
                <a:solidFill>
                  <a:schemeClr val="tx1"/>
                </a:solidFill>
                <a:latin typeface="Times New Roman" pitchFamily="18" charset="0"/>
              </a:defRPr>
            </a:lvl2pPr>
            <a:lvl3pPr marL="1164476" indent="-232895">
              <a:defRPr sz="2400">
                <a:solidFill>
                  <a:schemeClr val="tx1"/>
                </a:solidFill>
                <a:latin typeface="Times New Roman" pitchFamily="18" charset="0"/>
              </a:defRPr>
            </a:lvl3pPr>
            <a:lvl4pPr marL="1630266" indent="-232895">
              <a:defRPr sz="2400">
                <a:solidFill>
                  <a:schemeClr val="tx1"/>
                </a:solidFill>
                <a:latin typeface="Times New Roman" pitchFamily="18" charset="0"/>
              </a:defRPr>
            </a:lvl4pPr>
            <a:lvl5pPr marL="2096057" indent="-232895">
              <a:defRPr sz="2400">
                <a:solidFill>
                  <a:schemeClr val="tx1"/>
                </a:solidFill>
                <a:latin typeface="Times New Roman" pitchFamily="18" charset="0"/>
              </a:defRPr>
            </a:lvl5pPr>
            <a:lvl6pPr marL="2561849" indent="-232895" eaLnBrk="0" fontAlgn="base" hangingPunct="0">
              <a:spcBef>
                <a:spcPct val="0"/>
              </a:spcBef>
              <a:spcAft>
                <a:spcPct val="0"/>
              </a:spcAft>
              <a:defRPr sz="2400">
                <a:solidFill>
                  <a:schemeClr val="tx1"/>
                </a:solidFill>
                <a:latin typeface="Times New Roman" pitchFamily="18" charset="0"/>
              </a:defRPr>
            </a:lvl6pPr>
            <a:lvl7pPr marL="3027638" indent="-232895" eaLnBrk="0" fontAlgn="base" hangingPunct="0">
              <a:spcBef>
                <a:spcPct val="0"/>
              </a:spcBef>
              <a:spcAft>
                <a:spcPct val="0"/>
              </a:spcAft>
              <a:defRPr sz="2400">
                <a:solidFill>
                  <a:schemeClr val="tx1"/>
                </a:solidFill>
                <a:latin typeface="Times New Roman" pitchFamily="18" charset="0"/>
              </a:defRPr>
            </a:lvl7pPr>
            <a:lvl8pPr marL="3493429" indent="-232895" eaLnBrk="0" fontAlgn="base" hangingPunct="0">
              <a:spcBef>
                <a:spcPct val="0"/>
              </a:spcBef>
              <a:spcAft>
                <a:spcPct val="0"/>
              </a:spcAft>
              <a:defRPr sz="2400">
                <a:solidFill>
                  <a:schemeClr val="tx1"/>
                </a:solidFill>
                <a:latin typeface="Times New Roman" pitchFamily="18" charset="0"/>
              </a:defRPr>
            </a:lvl8pPr>
            <a:lvl9pPr marL="3959220" indent="-232895" eaLnBrk="0" fontAlgn="base" hangingPunct="0">
              <a:spcBef>
                <a:spcPct val="0"/>
              </a:spcBef>
              <a:spcAft>
                <a:spcPct val="0"/>
              </a:spcAft>
              <a:defRPr sz="2400">
                <a:solidFill>
                  <a:schemeClr val="tx1"/>
                </a:solidFill>
                <a:latin typeface="Times New Roman" pitchFamily="18" charset="0"/>
              </a:defRPr>
            </a:lvl9pPr>
          </a:lstStyle>
          <a:p>
            <a:pPr defTabSz="931580"/>
            <a:fld id="{FD5C4039-245E-42BB-87A7-8A443DDA98A5}" type="slidenum">
              <a:rPr lang="en-US" altLang="en-US" sz="1300"/>
              <a:pPr defTabSz="931580"/>
              <a:t>21</a:t>
            </a:fld>
            <a:endParaRPr lang="en-US" altLang="en-US" sz="130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56909" indent="-291118">
              <a:defRPr sz="2400">
                <a:solidFill>
                  <a:schemeClr val="tx1"/>
                </a:solidFill>
                <a:latin typeface="Times New Roman" pitchFamily="18" charset="0"/>
              </a:defRPr>
            </a:lvl2pPr>
            <a:lvl3pPr marL="1164476" indent="-232895">
              <a:defRPr sz="2400">
                <a:solidFill>
                  <a:schemeClr val="tx1"/>
                </a:solidFill>
                <a:latin typeface="Times New Roman" pitchFamily="18" charset="0"/>
              </a:defRPr>
            </a:lvl3pPr>
            <a:lvl4pPr marL="1630266" indent="-232895">
              <a:defRPr sz="2400">
                <a:solidFill>
                  <a:schemeClr val="tx1"/>
                </a:solidFill>
                <a:latin typeface="Times New Roman" pitchFamily="18" charset="0"/>
              </a:defRPr>
            </a:lvl4pPr>
            <a:lvl5pPr marL="2096057" indent="-232895">
              <a:defRPr sz="2400">
                <a:solidFill>
                  <a:schemeClr val="tx1"/>
                </a:solidFill>
                <a:latin typeface="Times New Roman" pitchFamily="18" charset="0"/>
              </a:defRPr>
            </a:lvl5pPr>
            <a:lvl6pPr marL="2561849" indent="-232895" eaLnBrk="0" fontAlgn="base" hangingPunct="0">
              <a:spcBef>
                <a:spcPct val="0"/>
              </a:spcBef>
              <a:spcAft>
                <a:spcPct val="0"/>
              </a:spcAft>
              <a:defRPr sz="2400">
                <a:solidFill>
                  <a:schemeClr val="tx1"/>
                </a:solidFill>
                <a:latin typeface="Times New Roman" pitchFamily="18" charset="0"/>
              </a:defRPr>
            </a:lvl6pPr>
            <a:lvl7pPr marL="3027638" indent="-232895" eaLnBrk="0" fontAlgn="base" hangingPunct="0">
              <a:spcBef>
                <a:spcPct val="0"/>
              </a:spcBef>
              <a:spcAft>
                <a:spcPct val="0"/>
              </a:spcAft>
              <a:defRPr sz="2400">
                <a:solidFill>
                  <a:schemeClr val="tx1"/>
                </a:solidFill>
                <a:latin typeface="Times New Roman" pitchFamily="18" charset="0"/>
              </a:defRPr>
            </a:lvl7pPr>
            <a:lvl8pPr marL="3493429" indent="-232895" eaLnBrk="0" fontAlgn="base" hangingPunct="0">
              <a:spcBef>
                <a:spcPct val="0"/>
              </a:spcBef>
              <a:spcAft>
                <a:spcPct val="0"/>
              </a:spcAft>
              <a:defRPr sz="2400">
                <a:solidFill>
                  <a:schemeClr val="tx1"/>
                </a:solidFill>
                <a:latin typeface="Times New Roman" pitchFamily="18" charset="0"/>
              </a:defRPr>
            </a:lvl8pPr>
            <a:lvl9pPr marL="3959220" indent="-232895" eaLnBrk="0" fontAlgn="base" hangingPunct="0">
              <a:spcBef>
                <a:spcPct val="0"/>
              </a:spcBef>
              <a:spcAft>
                <a:spcPct val="0"/>
              </a:spcAft>
              <a:defRPr sz="2400">
                <a:solidFill>
                  <a:schemeClr val="tx1"/>
                </a:solidFill>
                <a:latin typeface="Times New Roman" pitchFamily="18" charset="0"/>
              </a:defRPr>
            </a:lvl9pPr>
          </a:lstStyle>
          <a:p>
            <a:pPr defTabSz="931580"/>
            <a:fld id="{D28F61EC-15B8-45B9-B1B8-6D0ACC8EB701}" type="slidenum">
              <a:rPr lang="en-US" altLang="en-US" sz="1300"/>
              <a:pPr defTabSz="931580"/>
              <a:t>22</a:t>
            </a:fld>
            <a:endParaRPr lang="en-US" altLang="en-US" sz="130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56909" indent="-291118">
              <a:defRPr sz="2400">
                <a:solidFill>
                  <a:schemeClr val="tx1"/>
                </a:solidFill>
                <a:latin typeface="Times New Roman" pitchFamily="18" charset="0"/>
              </a:defRPr>
            </a:lvl2pPr>
            <a:lvl3pPr marL="1164476" indent="-232895">
              <a:defRPr sz="2400">
                <a:solidFill>
                  <a:schemeClr val="tx1"/>
                </a:solidFill>
                <a:latin typeface="Times New Roman" pitchFamily="18" charset="0"/>
              </a:defRPr>
            </a:lvl3pPr>
            <a:lvl4pPr marL="1630266" indent="-232895">
              <a:defRPr sz="2400">
                <a:solidFill>
                  <a:schemeClr val="tx1"/>
                </a:solidFill>
                <a:latin typeface="Times New Roman" pitchFamily="18" charset="0"/>
              </a:defRPr>
            </a:lvl4pPr>
            <a:lvl5pPr marL="2096057" indent="-232895">
              <a:defRPr sz="2400">
                <a:solidFill>
                  <a:schemeClr val="tx1"/>
                </a:solidFill>
                <a:latin typeface="Times New Roman" pitchFamily="18" charset="0"/>
              </a:defRPr>
            </a:lvl5pPr>
            <a:lvl6pPr marL="2561849" indent="-232895" eaLnBrk="0" fontAlgn="base" hangingPunct="0">
              <a:spcBef>
                <a:spcPct val="0"/>
              </a:spcBef>
              <a:spcAft>
                <a:spcPct val="0"/>
              </a:spcAft>
              <a:defRPr sz="2400">
                <a:solidFill>
                  <a:schemeClr val="tx1"/>
                </a:solidFill>
                <a:latin typeface="Times New Roman" pitchFamily="18" charset="0"/>
              </a:defRPr>
            </a:lvl6pPr>
            <a:lvl7pPr marL="3027638" indent="-232895" eaLnBrk="0" fontAlgn="base" hangingPunct="0">
              <a:spcBef>
                <a:spcPct val="0"/>
              </a:spcBef>
              <a:spcAft>
                <a:spcPct val="0"/>
              </a:spcAft>
              <a:defRPr sz="2400">
                <a:solidFill>
                  <a:schemeClr val="tx1"/>
                </a:solidFill>
                <a:latin typeface="Times New Roman" pitchFamily="18" charset="0"/>
              </a:defRPr>
            </a:lvl7pPr>
            <a:lvl8pPr marL="3493429" indent="-232895" eaLnBrk="0" fontAlgn="base" hangingPunct="0">
              <a:spcBef>
                <a:spcPct val="0"/>
              </a:spcBef>
              <a:spcAft>
                <a:spcPct val="0"/>
              </a:spcAft>
              <a:defRPr sz="2400">
                <a:solidFill>
                  <a:schemeClr val="tx1"/>
                </a:solidFill>
                <a:latin typeface="Times New Roman" pitchFamily="18" charset="0"/>
              </a:defRPr>
            </a:lvl8pPr>
            <a:lvl9pPr marL="3959220" indent="-232895" eaLnBrk="0" fontAlgn="base" hangingPunct="0">
              <a:spcBef>
                <a:spcPct val="0"/>
              </a:spcBef>
              <a:spcAft>
                <a:spcPct val="0"/>
              </a:spcAft>
              <a:defRPr sz="2400">
                <a:solidFill>
                  <a:schemeClr val="tx1"/>
                </a:solidFill>
                <a:latin typeface="Times New Roman" pitchFamily="18" charset="0"/>
              </a:defRPr>
            </a:lvl9pPr>
          </a:lstStyle>
          <a:p>
            <a:pPr defTabSz="931580"/>
            <a:fld id="{E9EF2126-A787-40F1-8A81-73FEB80C8719}" type="slidenum">
              <a:rPr lang="en-US" altLang="en-US" sz="1300"/>
              <a:pPr defTabSz="931580"/>
              <a:t>23</a:t>
            </a:fld>
            <a:endParaRPr lang="en-US" altLang="en-US" sz="130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56909" indent="-291118">
              <a:defRPr sz="2400">
                <a:solidFill>
                  <a:schemeClr val="tx1"/>
                </a:solidFill>
                <a:latin typeface="Times New Roman" pitchFamily="18" charset="0"/>
              </a:defRPr>
            </a:lvl2pPr>
            <a:lvl3pPr marL="1164476" indent="-232895">
              <a:defRPr sz="2400">
                <a:solidFill>
                  <a:schemeClr val="tx1"/>
                </a:solidFill>
                <a:latin typeface="Times New Roman" pitchFamily="18" charset="0"/>
              </a:defRPr>
            </a:lvl3pPr>
            <a:lvl4pPr marL="1630266" indent="-232895">
              <a:defRPr sz="2400">
                <a:solidFill>
                  <a:schemeClr val="tx1"/>
                </a:solidFill>
                <a:latin typeface="Times New Roman" pitchFamily="18" charset="0"/>
              </a:defRPr>
            </a:lvl4pPr>
            <a:lvl5pPr marL="2096057" indent="-232895">
              <a:defRPr sz="2400">
                <a:solidFill>
                  <a:schemeClr val="tx1"/>
                </a:solidFill>
                <a:latin typeface="Times New Roman" pitchFamily="18" charset="0"/>
              </a:defRPr>
            </a:lvl5pPr>
            <a:lvl6pPr marL="2561849" indent="-232895" eaLnBrk="0" fontAlgn="base" hangingPunct="0">
              <a:spcBef>
                <a:spcPct val="0"/>
              </a:spcBef>
              <a:spcAft>
                <a:spcPct val="0"/>
              </a:spcAft>
              <a:defRPr sz="2400">
                <a:solidFill>
                  <a:schemeClr val="tx1"/>
                </a:solidFill>
                <a:latin typeface="Times New Roman" pitchFamily="18" charset="0"/>
              </a:defRPr>
            </a:lvl6pPr>
            <a:lvl7pPr marL="3027638" indent="-232895" eaLnBrk="0" fontAlgn="base" hangingPunct="0">
              <a:spcBef>
                <a:spcPct val="0"/>
              </a:spcBef>
              <a:spcAft>
                <a:spcPct val="0"/>
              </a:spcAft>
              <a:defRPr sz="2400">
                <a:solidFill>
                  <a:schemeClr val="tx1"/>
                </a:solidFill>
                <a:latin typeface="Times New Roman" pitchFamily="18" charset="0"/>
              </a:defRPr>
            </a:lvl7pPr>
            <a:lvl8pPr marL="3493429" indent="-232895" eaLnBrk="0" fontAlgn="base" hangingPunct="0">
              <a:spcBef>
                <a:spcPct val="0"/>
              </a:spcBef>
              <a:spcAft>
                <a:spcPct val="0"/>
              </a:spcAft>
              <a:defRPr sz="2400">
                <a:solidFill>
                  <a:schemeClr val="tx1"/>
                </a:solidFill>
                <a:latin typeface="Times New Roman" pitchFamily="18" charset="0"/>
              </a:defRPr>
            </a:lvl8pPr>
            <a:lvl9pPr marL="3959220" indent="-232895" eaLnBrk="0" fontAlgn="base" hangingPunct="0">
              <a:spcBef>
                <a:spcPct val="0"/>
              </a:spcBef>
              <a:spcAft>
                <a:spcPct val="0"/>
              </a:spcAft>
              <a:defRPr sz="2400">
                <a:solidFill>
                  <a:schemeClr val="tx1"/>
                </a:solidFill>
                <a:latin typeface="Times New Roman" pitchFamily="18" charset="0"/>
              </a:defRPr>
            </a:lvl9pPr>
          </a:lstStyle>
          <a:p>
            <a:pPr defTabSz="931580"/>
            <a:fld id="{2EAE9116-B60E-4C97-9730-A076A889E1B5}" type="slidenum">
              <a:rPr lang="en-US" altLang="en-US" sz="1300"/>
              <a:pPr defTabSz="931580"/>
              <a:t>24</a:t>
            </a:fld>
            <a:endParaRPr lang="en-US" altLang="en-US" sz="130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56909" indent="-291118">
              <a:defRPr sz="2400">
                <a:solidFill>
                  <a:schemeClr val="tx1"/>
                </a:solidFill>
                <a:latin typeface="Times New Roman" pitchFamily="18" charset="0"/>
              </a:defRPr>
            </a:lvl2pPr>
            <a:lvl3pPr marL="1164476" indent="-232895">
              <a:defRPr sz="2400">
                <a:solidFill>
                  <a:schemeClr val="tx1"/>
                </a:solidFill>
                <a:latin typeface="Times New Roman" pitchFamily="18" charset="0"/>
              </a:defRPr>
            </a:lvl3pPr>
            <a:lvl4pPr marL="1630266" indent="-232895">
              <a:defRPr sz="2400">
                <a:solidFill>
                  <a:schemeClr val="tx1"/>
                </a:solidFill>
                <a:latin typeface="Times New Roman" pitchFamily="18" charset="0"/>
              </a:defRPr>
            </a:lvl4pPr>
            <a:lvl5pPr marL="2096057" indent="-232895">
              <a:defRPr sz="2400">
                <a:solidFill>
                  <a:schemeClr val="tx1"/>
                </a:solidFill>
                <a:latin typeface="Times New Roman" pitchFamily="18" charset="0"/>
              </a:defRPr>
            </a:lvl5pPr>
            <a:lvl6pPr marL="2561849" indent="-232895" eaLnBrk="0" fontAlgn="base" hangingPunct="0">
              <a:spcBef>
                <a:spcPct val="0"/>
              </a:spcBef>
              <a:spcAft>
                <a:spcPct val="0"/>
              </a:spcAft>
              <a:defRPr sz="2400">
                <a:solidFill>
                  <a:schemeClr val="tx1"/>
                </a:solidFill>
                <a:latin typeface="Times New Roman" pitchFamily="18" charset="0"/>
              </a:defRPr>
            </a:lvl6pPr>
            <a:lvl7pPr marL="3027638" indent="-232895" eaLnBrk="0" fontAlgn="base" hangingPunct="0">
              <a:spcBef>
                <a:spcPct val="0"/>
              </a:spcBef>
              <a:spcAft>
                <a:spcPct val="0"/>
              </a:spcAft>
              <a:defRPr sz="2400">
                <a:solidFill>
                  <a:schemeClr val="tx1"/>
                </a:solidFill>
                <a:latin typeface="Times New Roman" pitchFamily="18" charset="0"/>
              </a:defRPr>
            </a:lvl7pPr>
            <a:lvl8pPr marL="3493429" indent="-232895" eaLnBrk="0" fontAlgn="base" hangingPunct="0">
              <a:spcBef>
                <a:spcPct val="0"/>
              </a:spcBef>
              <a:spcAft>
                <a:spcPct val="0"/>
              </a:spcAft>
              <a:defRPr sz="2400">
                <a:solidFill>
                  <a:schemeClr val="tx1"/>
                </a:solidFill>
                <a:latin typeface="Times New Roman" pitchFamily="18" charset="0"/>
              </a:defRPr>
            </a:lvl8pPr>
            <a:lvl9pPr marL="3959220" indent="-232895" eaLnBrk="0" fontAlgn="base" hangingPunct="0">
              <a:spcBef>
                <a:spcPct val="0"/>
              </a:spcBef>
              <a:spcAft>
                <a:spcPct val="0"/>
              </a:spcAft>
              <a:defRPr sz="2400">
                <a:solidFill>
                  <a:schemeClr val="tx1"/>
                </a:solidFill>
                <a:latin typeface="Times New Roman" pitchFamily="18" charset="0"/>
              </a:defRPr>
            </a:lvl9pPr>
          </a:lstStyle>
          <a:p>
            <a:pPr defTabSz="931580"/>
            <a:fld id="{3C3D2E9B-E7BE-4552-B350-DA0E1BA6955D}" type="slidenum">
              <a:rPr lang="en-US" altLang="en-US" sz="1300"/>
              <a:pPr defTabSz="931580"/>
              <a:t>25</a:t>
            </a:fld>
            <a:endParaRPr lang="en-US" altLang="en-US" sz="130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56909" indent="-291118">
              <a:defRPr sz="2400">
                <a:solidFill>
                  <a:schemeClr val="tx1"/>
                </a:solidFill>
                <a:latin typeface="Times New Roman" pitchFamily="18" charset="0"/>
              </a:defRPr>
            </a:lvl2pPr>
            <a:lvl3pPr marL="1164476" indent="-232895">
              <a:defRPr sz="2400">
                <a:solidFill>
                  <a:schemeClr val="tx1"/>
                </a:solidFill>
                <a:latin typeface="Times New Roman" pitchFamily="18" charset="0"/>
              </a:defRPr>
            </a:lvl3pPr>
            <a:lvl4pPr marL="1630266" indent="-232895">
              <a:defRPr sz="2400">
                <a:solidFill>
                  <a:schemeClr val="tx1"/>
                </a:solidFill>
                <a:latin typeface="Times New Roman" pitchFamily="18" charset="0"/>
              </a:defRPr>
            </a:lvl4pPr>
            <a:lvl5pPr marL="2096057" indent="-232895">
              <a:defRPr sz="2400">
                <a:solidFill>
                  <a:schemeClr val="tx1"/>
                </a:solidFill>
                <a:latin typeface="Times New Roman" pitchFamily="18" charset="0"/>
              </a:defRPr>
            </a:lvl5pPr>
            <a:lvl6pPr marL="2561849" indent="-232895" eaLnBrk="0" fontAlgn="base" hangingPunct="0">
              <a:spcBef>
                <a:spcPct val="0"/>
              </a:spcBef>
              <a:spcAft>
                <a:spcPct val="0"/>
              </a:spcAft>
              <a:defRPr sz="2400">
                <a:solidFill>
                  <a:schemeClr val="tx1"/>
                </a:solidFill>
                <a:latin typeface="Times New Roman" pitchFamily="18" charset="0"/>
              </a:defRPr>
            </a:lvl6pPr>
            <a:lvl7pPr marL="3027638" indent="-232895" eaLnBrk="0" fontAlgn="base" hangingPunct="0">
              <a:spcBef>
                <a:spcPct val="0"/>
              </a:spcBef>
              <a:spcAft>
                <a:spcPct val="0"/>
              </a:spcAft>
              <a:defRPr sz="2400">
                <a:solidFill>
                  <a:schemeClr val="tx1"/>
                </a:solidFill>
                <a:latin typeface="Times New Roman" pitchFamily="18" charset="0"/>
              </a:defRPr>
            </a:lvl7pPr>
            <a:lvl8pPr marL="3493429" indent="-232895" eaLnBrk="0" fontAlgn="base" hangingPunct="0">
              <a:spcBef>
                <a:spcPct val="0"/>
              </a:spcBef>
              <a:spcAft>
                <a:spcPct val="0"/>
              </a:spcAft>
              <a:defRPr sz="2400">
                <a:solidFill>
                  <a:schemeClr val="tx1"/>
                </a:solidFill>
                <a:latin typeface="Times New Roman" pitchFamily="18" charset="0"/>
              </a:defRPr>
            </a:lvl8pPr>
            <a:lvl9pPr marL="3959220" indent="-232895" eaLnBrk="0" fontAlgn="base" hangingPunct="0">
              <a:spcBef>
                <a:spcPct val="0"/>
              </a:spcBef>
              <a:spcAft>
                <a:spcPct val="0"/>
              </a:spcAft>
              <a:defRPr sz="2400">
                <a:solidFill>
                  <a:schemeClr val="tx1"/>
                </a:solidFill>
                <a:latin typeface="Times New Roman" pitchFamily="18" charset="0"/>
              </a:defRPr>
            </a:lvl9pPr>
          </a:lstStyle>
          <a:p>
            <a:pPr defTabSz="931580"/>
            <a:fld id="{40AC80D8-BC84-4106-BCF1-2CAE79BFD01E}" type="slidenum">
              <a:rPr lang="en-US" altLang="en-US" sz="1300"/>
              <a:pPr defTabSz="931580"/>
              <a:t>26</a:t>
            </a:fld>
            <a:endParaRPr lang="en-US" altLang="en-US" sz="130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56909" indent="-291118">
              <a:defRPr sz="2400">
                <a:solidFill>
                  <a:schemeClr val="tx1"/>
                </a:solidFill>
                <a:latin typeface="Times New Roman" pitchFamily="18" charset="0"/>
              </a:defRPr>
            </a:lvl2pPr>
            <a:lvl3pPr marL="1164476" indent="-232895">
              <a:defRPr sz="2400">
                <a:solidFill>
                  <a:schemeClr val="tx1"/>
                </a:solidFill>
                <a:latin typeface="Times New Roman" pitchFamily="18" charset="0"/>
              </a:defRPr>
            </a:lvl3pPr>
            <a:lvl4pPr marL="1630266" indent="-232895">
              <a:defRPr sz="2400">
                <a:solidFill>
                  <a:schemeClr val="tx1"/>
                </a:solidFill>
                <a:latin typeface="Times New Roman" pitchFamily="18" charset="0"/>
              </a:defRPr>
            </a:lvl4pPr>
            <a:lvl5pPr marL="2096057" indent="-232895">
              <a:defRPr sz="2400">
                <a:solidFill>
                  <a:schemeClr val="tx1"/>
                </a:solidFill>
                <a:latin typeface="Times New Roman" pitchFamily="18" charset="0"/>
              </a:defRPr>
            </a:lvl5pPr>
            <a:lvl6pPr marL="2561849" indent="-232895" eaLnBrk="0" fontAlgn="base" hangingPunct="0">
              <a:spcBef>
                <a:spcPct val="0"/>
              </a:spcBef>
              <a:spcAft>
                <a:spcPct val="0"/>
              </a:spcAft>
              <a:defRPr sz="2400">
                <a:solidFill>
                  <a:schemeClr val="tx1"/>
                </a:solidFill>
                <a:latin typeface="Times New Roman" pitchFamily="18" charset="0"/>
              </a:defRPr>
            </a:lvl6pPr>
            <a:lvl7pPr marL="3027638" indent="-232895" eaLnBrk="0" fontAlgn="base" hangingPunct="0">
              <a:spcBef>
                <a:spcPct val="0"/>
              </a:spcBef>
              <a:spcAft>
                <a:spcPct val="0"/>
              </a:spcAft>
              <a:defRPr sz="2400">
                <a:solidFill>
                  <a:schemeClr val="tx1"/>
                </a:solidFill>
                <a:latin typeface="Times New Roman" pitchFamily="18" charset="0"/>
              </a:defRPr>
            </a:lvl7pPr>
            <a:lvl8pPr marL="3493429" indent="-232895" eaLnBrk="0" fontAlgn="base" hangingPunct="0">
              <a:spcBef>
                <a:spcPct val="0"/>
              </a:spcBef>
              <a:spcAft>
                <a:spcPct val="0"/>
              </a:spcAft>
              <a:defRPr sz="2400">
                <a:solidFill>
                  <a:schemeClr val="tx1"/>
                </a:solidFill>
                <a:latin typeface="Times New Roman" pitchFamily="18" charset="0"/>
              </a:defRPr>
            </a:lvl8pPr>
            <a:lvl9pPr marL="3959220" indent="-232895" eaLnBrk="0" fontAlgn="base" hangingPunct="0">
              <a:spcBef>
                <a:spcPct val="0"/>
              </a:spcBef>
              <a:spcAft>
                <a:spcPct val="0"/>
              </a:spcAft>
              <a:defRPr sz="2400">
                <a:solidFill>
                  <a:schemeClr val="tx1"/>
                </a:solidFill>
                <a:latin typeface="Times New Roman" pitchFamily="18" charset="0"/>
              </a:defRPr>
            </a:lvl9pPr>
          </a:lstStyle>
          <a:p>
            <a:pPr defTabSz="931580"/>
            <a:fld id="{6E69F8CE-EC18-4C8A-B7A1-208F9CE27BC3}" type="slidenum">
              <a:rPr lang="en-US" altLang="en-US" sz="1300"/>
              <a:pPr defTabSz="931580"/>
              <a:t>27</a:t>
            </a:fld>
            <a:endParaRPr lang="en-US" altLang="en-US" sz="130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28</a:t>
            </a:fld>
            <a:endParaRPr lang="en-US"/>
          </a:p>
        </p:txBody>
      </p:sp>
    </p:spTree>
    <p:extLst>
      <p:ext uri="{BB962C8B-B14F-4D97-AF65-F5344CB8AC3E}">
        <p14:creationId xmlns:p14="http://schemas.microsoft.com/office/powerpoint/2010/main" val="202109029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56909" indent="-291118">
              <a:defRPr sz="2400">
                <a:solidFill>
                  <a:schemeClr val="tx1"/>
                </a:solidFill>
                <a:latin typeface="Times New Roman" pitchFamily="18" charset="0"/>
              </a:defRPr>
            </a:lvl2pPr>
            <a:lvl3pPr marL="1164476" indent="-232895">
              <a:defRPr sz="2400">
                <a:solidFill>
                  <a:schemeClr val="tx1"/>
                </a:solidFill>
                <a:latin typeface="Times New Roman" pitchFamily="18" charset="0"/>
              </a:defRPr>
            </a:lvl3pPr>
            <a:lvl4pPr marL="1630266" indent="-232895">
              <a:defRPr sz="2400">
                <a:solidFill>
                  <a:schemeClr val="tx1"/>
                </a:solidFill>
                <a:latin typeface="Times New Roman" pitchFamily="18" charset="0"/>
              </a:defRPr>
            </a:lvl4pPr>
            <a:lvl5pPr marL="2096057" indent="-232895">
              <a:defRPr sz="2400">
                <a:solidFill>
                  <a:schemeClr val="tx1"/>
                </a:solidFill>
                <a:latin typeface="Times New Roman" pitchFamily="18" charset="0"/>
              </a:defRPr>
            </a:lvl5pPr>
            <a:lvl6pPr marL="2561849" indent="-232895" eaLnBrk="0" fontAlgn="base" hangingPunct="0">
              <a:spcBef>
                <a:spcPct val="0"/>
              </a:spcBef>
              <a:spcAft>
                <a:spcPct val="0"/>
              </a:spcAft>
              <a:defRPr sz="2400">
                <a:solidFill>
                  <a:schemeClr val="tx1"/>
                </a:solidFill>
                <a:latin typeface="Times New Roman" pitchFamily="18" charset="0"/>
              </a:defRPr>
            </a:lvl6pPr>
            <a:lvl7pPr marL="3027638" indent="-232895" eaLnBrk="0" fontAlgn="base" hangingPunct="0">
              <a:spcBef>
                <a:spcPct val="0"/>
              </a:spcBef>
              <a:spcAft>
                <a:spcPct val="0"/>
              </a:spcAft>
              <a:defRPr sz="2400">
                <a:solidFill>
                  <a:schemeClr val="tx1"/>
                </a:solidFill>
                <a:latin typeface="Times New Roman" pitchFamily="18" charset="0"/>
              </a:defRPr>
            </a:lvl7pPr>
            <a:lvl8pPr marL="3493429" indent="-232895" eaLnBrk="0" fontAlgn="base" hangingPunct="0">
              <a:spcBef>
                <a:spcPct val="0"/>
              </a:spcBef>
              <a:spcAft>
                <a:spcPct val="0"/>
              </a:spcAft>
              <a:defRPr sz="2400">
                <a:solidFill>
                  <a:schemeClr val="tx1"/>
                </a:solidFill>
                <a:latin typeface="Times New Roman" pitchFamily="18" charset="0"/>
              </a:defRPr>
            </a:lvl8pPr>
            <a:lvl9pPr marL="3959220" indent="-232895" eaLnBrk="0" fontAlgn="base" hangingPunct="0">
              <a:spcBef>
                <a:spcPct val="0"/>
              </a:spcBef>
              <a:spcAft>
                <a:spcPct val="0"/>
              </a:spcAft>
              <a:defRPr sz="2400">
                <a:solidFill>
                  <a:schemeClr val="tx1"/>
                </a:solidFill>
                <a:latin typeface="Times New Roman" pitchFamily="18" charset="0"/>
              </a:defRPr>
            </a:lvl9pPr>
          </a:lstStyle>
          <a:p>
            <a:pPr defTabSz="931580"/>
            <a:fld id="{0BBD27B1-254D-4F28-97B3-743683E3E884}" type="slidenum">
              <a:rPr lang="en-US" altLang="en-US" sz="1300"/>
              <a:pPr defTabSz="931580"/>
              <a:t>29</a:t>
            </a:fld>
            <a:endParaRPr lang="en-US" altLang="en-US" sz="130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Typical RM training Presenters</a:t>
            </a:r>
            <a:endParaRPr lang="en-US" dirty="0"/>
          </a:p>
        </p:txBody>
      </p:sp>
      <p:sp>
        <p:nvSpPr>
          <p:cNvPr id="4" name="Slide Number Placeholder 3"/>
          <p:cNvSpPr>
            <a:spLocks noGrp="1"/>
          </p:cNvSpPr>
          <p:nvPr>
            <p:ph type="sldNum" sz="quarter" idx="10"/>
          </p:nvPr>
        </p:nvSpPr>
        <p:spPr/>
        <p:txBody>
          <a:bodyPr/>
          <a:lstStyle/>
          <a:p>
            <a:fld id="{622A6324-9813-419B-838B-E261FB833B03}" type="slidenum">
              <a:rPr lang="en-US" smtClean="0"/>
              <a:t>3</a:t>
            </a:fld>
            <a:endParaRPr lang="en-US"/>
          </a:p>
        </p:txBody>
      </p:sp>
    </p:spTree>
    <p:extLst>
      <p:ext uri="{BB962C8B-B14F-4D97-AF65-F5344CB8AC3E}">
        <p14:creationId xmlns:p14="http://schemas.microsoft.com/office/powerpoint/2010/main" val="170607805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xfrm>
            <a:off x="1185863" y="700088"/>
            <a:ext cx="4641850" cy="3482975"/>
          </a:xfrm>
          <a:ln/>
        </p:spPr>
      </p:sp>
      <p:sp>
        <p:nvSpPr>
          <p:cNvPr id="95235" name="Rectangle 3"/>
          <p:cNvSpPr>
            <a:spLocks noGrp="1" noChangeArrowheads="1"/>
          </p:cNvSpPr>
          <p:nvPr>
            <p:ph type="body" idx="1"/>
          </p:nvPr>
        </p:nvSpPr>
        <p:spPr>
          <a:xfrm>
            <a:off x="701677" y="4416425"/>
            <a:ext cx="5607050" cy="4179888"/>
          </a:xfrm>
          <a:noFill/>
        </p:spPr>
        <p:txBody>
          <a:bodyPr/>
          <a:lstStyle/>
          <a:p>
            <a:r>
              <a:rPr lang="en-US" altLang="en-US" smtClean="0">
                <a:latin typeface="Times New Roman" pitchFamily="18" charset="0"/>
              </a:rPr>
              <a:t>Confidential material must be protected.  When you get rid of your computer, then you must make sure that all confidential material is gone.  Just deleting it will not do it.  Deleted does not mean it is erased.</a:t>
            </a:r>
          </a:p>
          <a:p>
            <a:r>
              <a:rPr lang="en-US" altLang="en-US" smtClean="0">
                <a:latin typeface="Times New Roman" pitchFamily="18" charset="0"/>
              </a:rPr>
              <a:t>	Man found mental health patients’ records, and law firm’s communications with clients.</a:t>
            </a:r>
          </a:p>
          <a:p>
            <a:r>
              <a:rPr lang="en-US" altLang="en-US" smtClean="0">
                <a:latin typeface="Times New Roman" pitchFamily="18" charset="0"/>
              </a:rPr>
              <a:t>	Woman bought computer from pharmacy and it had patients’ drug records</a:t>
            </a:r>
          </a:p>
          <a:p>
            <a:r>
              <a:rPr lang="en-US" altLang="en-US" smtClean="0">
                <a:latin typeface="Times New Roman" pitchFamily="18" charset="0"/>
              </a:rPr>
              <a:t>	In 2000, computer discarded by London bank had Paul McCartney’s bank records</a:t>
            </a:r>
          </a:p>
          <a:p>
            <a:r>
              <a:rPr lang="en-US" altLang="en-US" smtClean="0">
                <a:latin typeface="Times New Roman" pitchFamily="18" charset="0"/>
              </a:rPr>
              <a:t>	In 2001, Alabama TV station bought surplus computers with Medicaid records on them – including names, Social Security numbers and birth dates. (Seattletime.com, 6/2/02)</a:t>
            </a:r>
          </a:p>
          <a:p>
            <a:r>
              <a:rPr lang="en-US" altLang="en-US" smtClean="0">
                <a:latin typeface="Times New Roman" pitchFamily="18" charset="0"/>
              </a:rPr>
              <a:t>If you must show someone records with confidential material, then you must remove the confidential material before you give it to them.</a:t>
            </a:r>
          </a:p>
          <a:p>
            <a:r>
              <a:rPr lang="en-US" altLang="en-US" smtClean="0">
                <a:latin typeface="Times New Roman" pitchFamily="18" charset="0"/>
              </a:rPr>
              <a:t>One county in Virginia posted public documents, along with SSN and signatures on the internet.  The county is now rescanning the documents without the SSN, but only for those who call and complain.  Marriage licenses on-line have dates of birth and mother’s maiden names (often used by credit card companies to verify a person’s identity.)  This information has always been available at the court house, but with the increase in identity thefts people do not want their information so easily accessible. (“Counties’ Web filings fought”, Times Dispatch.com, 9/10/02)</a:t>
            </a:r>
          </a:p>
          <a:p>
            <a:r>
              <a:rPr lang="en-US" altLang="en-US" smtClean="0">
                <a:latin typeface="Times New Roman" pitchFamily="18" charset="0"/>
              </a:rPr>
              <a:t>The Washington Post put a PDF version of the sniper’s letter on their web site that detailed the sniper’s demand for money to be deposited to a stolen credit card account.  Certain personally identifying details were blacked out in the PDF file.  Anyone with the full commercial version of Adobe Acrobat (not the free reader version) could easily remove the blacked-out part to reveal the text underneath.  (www.planetpdf.com, 10/26/2002)</a:t>
            </a:r>
          </a:p>
          <a:p>
            <a:endParaRPr lang="en-US" altLang="en-US" smtClean="0">
              <a:latin typeface="Times New Roman" pitchFamily="18" charset="0"/>
            </a:endParaRPr>
          </a:p>
          <a:p>
            <a:endParaRPr lang="en-US" altLang="en-US" smtClean="0">
              <a:latin typeface="Times New Roman" pitchFamily="18" charset="0"/>
            </a:endParaRPr>
          </a:p>
        </p:txBody>
      </p:sp>
      <p:sp>
        <p:nvSpPr>
          <p:cNvPr id="95236" name="Header Placeholder 1"/>
          <p:cNvSpPr>
            <a:spLocks noGrp="1"/>
          </p:cNvSpPr>
          <p:nvPr>
            <p:ph type="hdr" sz="quarter"/>
          </p:nvPr>
        </p:nvSpPr>
        <p:spPr>
          <a:noFill/>
        </p:spPr>
        <p:txBody>
          <a:bodyPr/>
          <a:lstStyle>
            <a:lvl1pPr defTabSz="928416">
              <a:defRPr>
                <a:solidFill>
                  <a:schemeClr val="tx1"/>
                </a:solidFill>
                <a:latin typeface="Lucida Handwriting" pitchFamily="66" charset="0"/>
              </a:defRPr>
            </a:lvl1pPr>
            <a:lvl2pPr marL="742732" indent="-285666" defTabSz="928416">
              <a:defRPr>
                <a:solidFill>
                  <a:schemeClr val="tx1"/>
                </a:solidFill>
                <a:latin typeface="Lucida Handwriting" pitchFamily="66" charset="0"/>
              </a:defRPr>
            </a:lvl2pPr>
            <a:lvl3pPr marL="1142666" indent="-228534" defTabSz="928416">
              <a:defRPr>
                <a:solidFill>
                  <a:schemeClr val="tx1"/>
                </a:solidFill>
                <a:latin typeface="Lucida Handwriting" pitchFamily="66" charset="0"/>
              </a:defRPr>
            </a:lvl3pPr>
            <a:lvl4pPr marL="1599731" indent="-228534" defTabSz="928416">
              <a:defRPr>
                <a:solidFill>
                  <a:schemeClr val="tx1"/>
                </a:solidFill>
                <a:latin typeface="Lucida Handwriting" pitchFamily="66" charset="0"/>
              </a:defRPr>
            </a:lvl4pPr>
            <a:lvl5pPr marL="2056798" indent="-228534" defTabSz="928416">
              <a:defRPr>
                <a:solidFill>
                  <a:schemeClr val="tx1"/>
                </a:solidFill>
                <a:latin typeface="Lucida Handwriting" pitchFamily="66" charset="0"/>
              </a:defRPr>
            </a:lvl5pPr>
            <a:lvl6pPr marL="2513864" indent="-228534" defTabSz="928416" eaLnBrk="0" fontAlgn="base" hangingPunct="0">
              <a:spcBef>
                <a:spcPct val="0"/>
              </a:spcBef>
              <a:spcAft>
                <a:spcPct val="0"/>
              </a:spcAft>
              <a:defRPr>
                <a:solidFill>
                  <a:schemeClr val="tx1"/>
                </a:solidFill>
                <a:latin typeface="Lucida Handwriting" pitchFamily="66" charset="0"/>
              </a:defRPr>
            </a:lvl6pPr>
            <a:lvl7pPr marL="2970929" indent="-228534" defTabSz="928416" eaLnBrk="0" fontAlgn="base" hangingPunct="0">
              <a:spcBef>
                <a:spcPct val="0"/>
              </a:spcBef>
              <a:spcAft>
                <a:spcPct val="0"/>
              </a:spcAft>
              <a:defRPr>
                <a:solidFill>
                  <a:schemeClr val="tx1"/>
                </a:solidFill>
                <a:latin typeface="Lucida Handwriting" pitchFamily="66" charset="0"/>
              </a:defRPr>
            </a:lvl7pPr>
            <a:lvl8pPr marL="3427996" indent="-228534" defTabSz="928416" eaLnBrk="0" fontAlgn="base" hangingPunct="0">
              <a:spcBef>
                <a:spcPct val="0"/>
              </a:spcBef>
              <a:spcAft>
                <a:spcPct val="0"/>
              </a:spcAft>
              <a:defRPr>
                <a:solidFill>
                  <a:schemeClr val="tx1"/>
                </a:solidFill>
                <a:latin typeface="Lucida Handwriting" pitchFamily="66" charset="0"/>
              </a:defRPr>
            </a:lvl8pPr>
            <a:lvl9pPr marL="3885061" indent="-228534" defTabSz="928416" eaLnBrk="0" fontAlgn="base" hangingPunct="0">
              <a:spcBef>
                <a:spcPct val="0"/>
              </a:spcBef>
              <a:spcAft>
                <a:spcPct val="0"/>
              </a:spcAft>
              <a:defRPr>
                <a:solidFill>
                  <a:schemeClr val="tx1"/>
                </a:solidFill>
                <a:latin typeface="Lucida Handwriting" pitchFamily="66" charset="0"/>
              </a:defRPr>
            </a:lvl9pPr>
          </a:lstStyle>
          <a:p>
            <a:r>
              <a:rPr lang="en-US" altLang="en-US" smtClean="0">
                <a:latin typeface="Times New Roman" pitchFamily="18" charset="0"/>
              </a:rPr>
              <a:t>Managing Government Records In Any Format</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31</a:t>
            </a:fld>
            <a:endParaRPr lang="en-US"/>
          </a:p>
        </p:txBody>
      </p:sp>
    </p:spTree>
    <p:extLst>
      <p:ext uri="{BB962C8B-B14F-4D97-AF65-F5344CB8AC3E}">
        <p14:creationId xmlns:p14="http://schemas.microsoft.com/office/powerpoint/2010/main" val="387451558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56909" indent="-291118">
              <a:defRPr sz="2400">
                <a:solidFill>
                  <a:schemeClr val="tx1"/>
                </a:solidFill>
                <a:latin typeface="Times New Roman" pitchFamily="18" charset="0"/>
              </a:defRPr>
            </a:lvl2pPr>
            <a:lvl3pPr marL="1164476" indent="-232895">
              <a:defRPr sz="2400">
                <a:solidFill>
                  <a:schemeClr val="tx1"/>
                </a:solidFill>
                <a:latin typeface="Times New Roman" pitchFamily="18" charset="0"/>
              </a:defRPr>
            </a:lvl3pPr>
            <a:lvl4pPr marL="1630266" indent="-232895">
              <a:defRPr sz="2400">
                <a:solidFill>
                  <a:schemeClr val="tx1"/>
                </a:solidFill>
                <a:latin typeface="Times New Roman" pitchFamily="18" charset="0"/>
              </a:defRPr>
            </a:lvl4pPr>
            <a:lvl5pPr marL="2096057" indent="-232895">
              <a:defRPr sz="2400">
                <a:solidFill>
                  <a:schemeClr val="tx1"/>
                </a:solidFill>
                <a:latin typeface="Times New Roman" pitchFamily="18" charset="0"/>
              </a:defRPr>
            </a:lvl5pPr>
            <a:lvl6pPr marL="2561849" indent="-232895" eaLnBrk="0" fontAlgn="base" hangingPunct="0">
              <a:spcBef>
                <a:spcPct val="0"/>
              </a:spcBef>
              <a:spcAft>
                <a:spcPct val="0"/>
              </a:spcAft>
              <a:defRPr sz="2400">
                <a:solidFill>
                  <a:schemeClr val="tx1"/>
                </a:solidFill>
                <a:latin typeface="Times New Roman" pitchFamily="18" charset="0"/>
              </a:defRPr>
            </a:lvl6pPr>
            <a:lvl7pPr marL="3027638" indent="-232895" eaLnBrk="0" fontAlgn="base" hangingPunct="0">
              <a:spcBef>
                <a:spcPct val="0"/>
              </a:spcBef>
              <a:spcAft>
                <a:spcPct val="0"/>
              </a:spcAft>
              <a:defRPr sz="2400">
                <a:solidFill>
                  <a:schemeClr val="tx1"/>
                </a:solidFill>
                <a:latin typeface="Times New Roman" pitchFamily="18" charset="0"/>
              </a:defRPr>
            </a:lvl7pPr>
            <a:lvl8pPr marL="3493429" indent="-232895" eaLnBrk="0" fontAlgn="base" hangingPunct="0">
              <a:spcBef>
                <a:spcPct val="0"/>
              </a:spcBef>
              <a:spcAft>
                <a:spcPct val="0"/>
              </a:spcAft>
              <a:defRPr sz="2400">
                <a:solidFill>
                  <a:schemeClr val="tx1"/>
                </a:solidFill>
                <a:latin typeface="Times New Roman" pitchFamily="18" charset="0"/>
              </a:defRPr>
            </a:lvl8pPr>
            <a:lvl9pPr marL="3959220" indent="-232895" eaLnBrk="0" fontAlgn="base" hangingPunct="0">
              <a:spcBef>
                <a:spcPct val="0"/>
              </a:spcBef>
              <a:spcAft>
                <a:spcPct val="0"/>
              </a:spcAft>
              <a:defRPr sz="2400">
                <a:solidFill>
                  <a:schemeClr val="tx1"/>
                </a:solidFill>
                <a:latin typeface="Times New Roman" pitchFamily="18" charset="0"/>
              </a:defRPr>
            </a:lvl9pPr>
          </a:lstStyle>
          <a:p>
            <a:pPr defTabSz="931580"/>
            <a:fld id="{3ED5714C-F678-4172-B6F3-F5ABA32BDE60}" type="slidenum">
              <a:rPr lang="en-US" altLang="en-US" sz="1300"/>
              <a:pPr defTabSz="931580"/>
              <a:t>32</a:t>
            </a:fld>
            <a:endParaRPr lang="en-US" altLang="en-US" sz="13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56909" indent="-291118">
              <a:defRPr sz="2400">
                <a:solidFill>
                  <a:schemeClr val="tx1"/>
                </a:solidFill>
                <a:latin typeface="Times New Roman" pitchFamily="18" charset="0"/>
              </a:defRPr>
            </a:lvl2pPr>
            <a:lvl3pPr marL="1164476" indent="-232895">
              <a:defRPr sz="2400">
                <a:solidFill>
                  <a:schemeClr val="tx1"/>
                </a:solidFill>
                <a:latin typeface="Times New Roman" pitchFamily="18" charset="0"/>
              </a:defRPr>
            </a:lvl3pPr>
            <a:lvl4pPr marL="1630266" indent="-232895">
              <a:defRPr sz="2400">
                <a:solidFill>
                  <a:schemeClr val="tx1"/>
                </a:solidFill>
                <a:latin typeface="Times New Roman" pitchFamily="18" charset="0"/>
              </a:defRPr>
            </a:lvl4pPr>
            <a:lvl5pPr marL="2096057" indent="-232895">
              <a:defRPr sz="2400">
                <a:solidFill>
                  <a:schemeClr val="tx1"/>
                </a:solidFill>
                <a:latin typeface="Times New Roman" pitchFamily="18" charset="0"/>
              </a:defRPr>
            </a:lvl5pPr>
            <a:lvl6pPr marL="2561849" indent="-232895" eaLnBrk="0" fontAlgn="base" hangingPunct="0">
              <a:spcBef>
                <a:spcPct val="0"/>
              </a:spcBef>
              <a:spcAft>
                <a:spcPct val="0"/>
              </a:spcAft>
              <a:defRPr sz="2400">
                <a:solidFill>
                  <a:schemeClr val="tx1"/>
                </a:solidFill>
                <a:latin typeface="Times New Roman" pitchFamily="18" charset="0"/>
              </a:defRPr>
            </a:lvl6pPr>
            <a:lvl7pPr marL="3027638" indent="-232895" eaLnBrk="0" fontAlgn="base" hangingPunct="0">
              <a:spcBef>
                <a:spcPct val="0"/>
              </a:spcBef>
              <a:spcAft>
                <a:spcPct val="0"/>
              </a:spcAft>
              <a:defRPr sz="2400">
                <a:solidFill>
                  <a:schemeClr val="tx1"/>
                </a:solidFill>
                <a:latin typeface="Times New Roman" pitchFamily="18" charset="0"/>
              </a:defRPr>
            </a:lvl7pPr>
            <a:lvl8pPr marL="3493429" indent="-232895" eaLnBrk="0" fontAlgn="base" hangingPunct="0">
              <a:spcBef>
                <a:spcPct val="0"/>
              </a:spcBef>
              <a:spcAft>
                <a:spcPct val="0"/>
              </a:spcAft>
              <a:defRPr sz="2400">
                <a:solidFill>
                  <a:schemeClr val="tx1"/>
                </a:solidFill>
                <a:latin typeface="Times New Roman" pitchFamily="18" charset="0"/>
              </a:defRPr>
            </a:lvl8pPr>
            <a:lvl9pPr marL="3959220" indent="-232895" eaLnBrk="0" fontAlgn="base" hangingPunct="0">
              <a:spcBef>
                <a:spcPct val="0"/>
              </a:spcBef>
              <a:spcAft>
                <a:spcPct val="0"/>
              </a:spcAft>
              <a:defRPr sz="2400">
                <a:solidFill>
                  <a:schemeClr val="tx1"/>
                </a:solidFill>
                <a:latin typeface="Times New Roman" pitchFamily="18" charset="0"/>
              </a:defRPr>
            </a:lvl9pPr>
          </a:lstStyle>
          <a:p>
            <a:pPr defTabSz="931580"/>
            <a:fld id="{3A5A5460-05DA-474C-89CF-0A25F6D687E0}" type="slidenum">
              <a:rPr lang="en-US" altLang="en-US" sz="1300"/>
              <a:pPr defTabSz="931580"/>
              <a:t>33</a:t>
            </a:fld>
            <a:endParaRPr lang="en-US" altLang="en-US" sz="130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56909" indent="-291118">
              <a:defRPr sz="2400">
                <a:solidFill>
                  <a:schemeClr val="tx1"/>
                </a:solidFill>
                <a:latin typeface="Times New Roman" pitchFamily="18" charset="0"/>
              </a:defRPr>
            </a:lvl2pPr>
            <a:lvl3pPr marL="1164476" indent="-232895">
              <a:defRPr sz="2400">
                <a:solidFill>
                  <a:schemeClr val="tx1"/>
                </a:solidFill>
                <a:latin typeface="Times New Roman" pitchFamily="18" charset="0"/>
              </a:defRPr>
            </a:lvl3pPr>
            <a:lvl4pPr marL="1630266" indent="-232895">
              <a:defRPr sz="2400">
                <a:solidFill>
                  <a:schemeClr val="tx1"/>
                </a:solidFill>
                <a:latin typeface="Times New Roman" pitchFamily="18" charset="0"/>
              </a:defRPr>
            </a:lvl4pPr>
            <a:lvl5pPr marL="2096057" indent="-232895">
              <a:defRPr sz="2400">
                <a:solidFill>
                  <a:schemeClr val="tx1"/>
                </a:solidFill>
                <a:latin typeface="Times New Roman" pitchFamily="18" charset="0"/>
              </a:defRPr>
            </a:lvl5pPr>
            <a:lvl6pPr marL="2561849" indent="-232895" eaLnBrk="0" fontAlgn="base" hangingPunct="0">
              <a:spcBef>
                <a:spcPct val="0"/>
              </a:spcBef>
              <a:spcAft>
                <a:spcPct val="0"/>
              </a:spcAft>
              <a:defRPr sz="2400">
                <a:solidFill>
                  <a:schemeClr val="tx1"/>
                </a:solidFill>
                <a:latin typeface="Times New Roman" pitchFamily="18" charset="0"/>
              </a:defRPr>
            </a:lvl6pPr>
            <a:lvl7pPr marL="3027638" indent="-232895" eaLnBrk="0" fontAlgn="base" hangingPunct="0">
              <a:spcBef>
                <a:spcPct val="0"/>
              </a:spcBef>
              <a:spcAft>
                <a:spcPct val="0"/>
              </a:spcAft>
              <a:defRPr sz="2400">
                <a:solidFill>
                  <a:schemeClr val="tx1"/>
                </a:solidFill>
                <a:latin typeface="Times New Roman" pitchFamily="18" charset="0"/>
              </a:defRPr>
            </a:lvl7pPr>
            <a:lvl8pPr marL="3493429" indent="-232895" eaLnBrk="0" fontAlgn="base" hangingPunct="0">
              <a:spcBef>
                <a:spcPct val="0"/>
              </a:spcBef>
              <a:spcAft>
                <a:spcPct val="0"/>
              </a:spcAft>
              <a:defRPr sz="2400">
                <a:solidFill>
                  <a:schemeClr val="tx1"/>
                </a:solidFill>
                <a:latin typeface="Times New Roman" pitchFamily="18" charset="0"/>
              </a:defRPr>
            </a:lvl8pPr>
            <a:lvl9pPr marL="3959220" indent="-232895" eaLnBrk="0" fontAlgn="base" hangingPunct="0">
              <a:spcBef>
                <a:spcPct val="0"/>
              </a:spcBef>
              <a:spcAft>
                <a:spcPct val="0"/>
              </a:spcAft>
              <a:defRPr sz="2400">
                <a:solidFill>
                  <a:schemeClr val="tx1"/>
                </a:solidFill>
                <a:latin typeface="Times New Roman" pitchFamily="18" charset="0"/>
              </a:defRPr>
            </a:lvl9pPr>
          </a:lstStyle>
          <a:p>
            <a:pPr defTabSz="931580"/>
            <a:fld id="{8DA4D2D8-5658-4DFE-8F30-F670A08688E3}" type="slidenum">
              <a:rPr lang="en-US" altLang="en-US" sz="1300"/>
              <a:pPr defTabSz="931580"/>
              <a:t>34</a:t>
            </a:fld>
            <a:endParaRPr lang="en-US" altLang="en-US" sz="130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56909" indent="-291118">
              <a:defRPr sz="2400">
                <a:solidFill>
                  <a:schemeClr val="tx1"/>
                </a:solidFill>
                <a:latin typeface="Times New Roman" pitchFamily="18" charset="0"/>
              </a:defRPr>
            </a:lvl2pPr>
            <a:lvl3pPr marL="1164476" indent="-232895">
              <a:defRPr sz="2400">
                <a:solidFill>
                  <a:schemeClr val="tx1"/>
                </a:solidFill>
                <a:latin typeface="Times New Roman" pitchFamily="18" charset="0"/>
              </a:defRPr>
            </a:lvl3pPr>
            <a:lvl4pPr marL="1630266" indent="-232895">
              <a:defRPr sz="2400">
                <a:solidFill>
                  <a:schemeClr val="tx1"/>
                </a:solidFill>
                <a:latin typeface="Times New Roman" pitchFamily="18" charset="0"/>
              </a:defRPr>
            </a:lvl4pPr>
            <a:lvl5pPr marL="2096057" indent="-232895">
              <a:defRPr sz="2400">
                <a:solidFill>
                  <a:schemeClr val="tx1"/>
                </a:solidFill>
                <a:latin typeface="Times New Roman" pitchFamily="18" charset="0"/>
              </a:defRPr>
            </a:lvl5pPr>
            <a:lvl6pPr marL="2561849" indent="-232895" eaLnBrk="0" fontAlgn="base" hangingPunct="0">
              <a:spcBef>
                <a:spcPct val="0"/>
              </a:spcBef>
              <a:spcAft>
                <a:spcPct val="0"/>
              </a:spcAft>
              <a:defRPr sz="2400">
                <a:solidFill>
                  <a:schemeClr val="tx1"/>
                </a:solidFill>
                <a:latin typeface="Times New Roman" pitchFamily="18" charset="0"/>
              </a:defRPr>
            </a:lvl6pPr>
            <a:lvl7pPr marL="3027638" indent="-232895" eaLnBrk="0" fontAlgn="base" hangingPunct="0">
              <a:spcBef>
                <a:spcPct val="0"/>
              </a:spcBef>
              <a:spcAft>
                <a:spcPct val="0"/>
              </a:spcAft>
              <a:defRPr sz="2400">
                <a:solidFill>
                  <a:schemeClr val="tx1"/>
                </a:solidFill>
                <a:latin typeface="Times New Roman" pitchFamily="18" charset="0"/>
              </a:defRPr>
            </a:lvl7pPr>
            <a:lvl8pPr marL="3493429" indent="-232895" eaLnBrk="0" fontAlgn="base" hangingPunct="0">
              <a:spcBef>
                <a:spcPct val="0"/>
              </a:spcBef>
              <a:spcAft>
                <a:spcPct val="0"/>
              </a:spcAft>
              <a:defRPr sz="2400">
                <a:solidFill>
                  <a:schemeClr val="tx1"/>
                </a:solidFill>
                <a:latin typeface="Times New Roman" pitchFamily="18" charset="0"/>
              </a:defRPr>
            </a:lvl8pPr>
            <a:lvl9pPr marL="3959220" indent="-232895" eaLnBrk="0" fontAlgn="base" hangingPunct="0">
              <a:spcBef>
                <a:spcPct val="0"/>
              </a:spcBef>
              <a:spcAft>
                <a:spcPct val="0"/>
              </a:spcAft>
              <a:defRPr sz="2400">
                <a:solidFill>
                  <a:schemeClr val="tx1"/>
                </a:solidFill>
                <a:latin typeface="Times New Roman" pitchFamily="18" charset="0"/>
              </a:defRPr>
            </a:lvl9pPr>
          </a:lstStyle>
          <a:p>
            <a:pPr defTabSz="931580"/>
            <a:fld id="{F6D624F8-1575-400E-A4EE-1FD78ECDFA84}" type="slidenum">
              <a:rPr lang="en-US" altLang="en-US" sz="1300"/>
              <a:pPr defTabSz="931580"/>
              <a:t>35</a:t>
            </a:fld>
            <a:endParaRPr lang="en-US" altLang="en-US" sz="130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36</a:t>
            </a:fld>
            <a:endParaRPr lang="en-US"/>
          </a:p>
        </p:txBody>
      </p:sp>
    </p:spTree>
    <p:extLst>
      <p:ext uri="{BB962C8B-B14F-4D97-AF65-F5344CB8AC3E}">
        <p14:creationId xmlns:p14="http://schemas.microsoft.com/office/powerpoint/2010/main" val="332846341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56909" indent="-291118">
              <a:defRPr sz="2400">
                <a:solidFill>
                  <a:schemeClr val="tx1"/>
                </a:solidFill>
                <a:latin typeface="Times New Roman" pitchFamily="18" charset="0"/>
              </a:defRPr>
            </a:lvl2pPr>
            <a:lvl3pPr marL="1164476" indent="-232895">
              <a:defRPr sz="2400">
                <a:solidFill>
                  <a:schemeClr val="tx1"/>
                </a:solidFill>
                <a:latin typeface="Times New Roman" pitchFamily="18" charset="0"/>
              </a:defRPr>
            </a:lvl3pPr>
            <a:lvl4pPr marL="1630266" indent="-232895">
              <a:defRPr sz="2400">
                <a:solidFill>
                  <a:schemeClr val="tx1"/>
                </a:solidFill>
                <a:latin typeface="Times New Roman" pitchFamily="18" charset="0"/>
              </a:defRPr>
            </a:lvl4pPr>
            <a:lvl5pPr marL="2096057" indent="-232895">
              <a:defRPr sz="2400">
                <a:solidFill>
                  <a:schemeClr val="tx1"/>
                </a:solidFill>
                <a:latin typeface="Times New Roman" pitchFamily="18" charset="0"/>
              </a:defRPr>
            </a:lvl5pPr>
            <a:lvl6pPr marL="2561849" indent="-232895" eaLnBrk="0" fontAlgn="base" hangingPunct="0">
              <a:spcBef>
                <a:spcPct val="0"/>
              </a:spcBef>
              <a:spcAft>
                <a:spcPct val="0"/>
              </a:spcAft>
              <a:defRPr sz="2400">
                <a:solidFill>
                  <a:schemeClr val="tx1"/>
                </a:solidFill>
                <a:latin typeface="Times New Roman" pitchFamily="18" charset="0"/>
              </a:defRPr>
            </a:lvl6pPr>
            <a:lvl7pPr marL="3027638" indent="-232895" eaLnBrk="0" fontAlgn="base" hangingPunct="0">
              <a:spcBef>
                <a:spcPct val="0"/>
              </a:spcBef>
              <a:spcAft>
                <a:spcPct val="0"/>
              </a:spcAft>
              <a:defRPr sz="2400">
                <a:solidFill>
                  <a:schemeClr val="tx1"/>
                </a:solidFill>
                <a:latin typeface="Times New Roman" pitchFamily="18" charset="0"/>
              </a:defRPr>
            </a:lvl7pPr>
            <a:lvl8pPr marL="3493429" indent="-232895" eaLnBrk="0" fontAlgn="base" hangingPunct="0">
              <a:spcBef>
                <a:spcPct val="0"/>
              </a:spcBef>
              <a:spcAft>
                <a:spcPct val="0"/>
              </a:spcAft>
              <a:defRPr sz="2400">
                <a:solidFill>
                  <a:schemeClr val="tx1"/>
                </a:solidFill>
                <a:latin typeface="Times New Roman" pitchFamily="18" charset="0"/>
              </a:defRPr>
            </a:lvl8pPr>
            <a:lvl9pPr marL="3959220" indent="-232895" eaLnBrk="0" fontAlgn="base" hangingPunct="0">
              <a:spcBef>
                <a:spcPct val="0"/>
              </a:spcBef>
              <a:spcAft>
                <a:spcPct val="0"/>
              </a:spcAft>
              <a:defRPr sz="2400">
                <a:solidFill>
                  <a:schemeClr val="tx1"/>
                </a:solidFill>
                <a:latin typeface="Times New Roman" pitchFamily="18" charset="0"/>
              </a:defRPr>
            </a:lvl9pPr>
          </a:lstStyle>
          <a:p>
            <a:pPr defTabSz="931580"/>
            <a:fld id="{923192C5-41BB-4103-BD83-A68316C7D57B}" type="slidenum">
              <a:rPr lang="en-US" altLang="en-US" sz="1300"/>
              <a:pPr defTabSz="931580"/>
              <a:t>37</a:t>
            </a:fld>
            <a:endParaRPr lang="en-US" altLang="en-US" sz="130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38</a:t>
            </a:fld>
            <a:endParaRPr lang="en-US"/>
          </a:p>
        </p:txBody>
      </p:sp>
    </p:spTree>
    <p:extLst>
      <p:ext uri="{BB962C8B-B14F-4D97-AF65-F5344CB8AC3E}">
        <p14:creationId xmlns:p14="http://schemas.microsoft.com/office/powerpoint/2010/main" val="13093636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39</a:t>
            </a:fld>
            <a:endParaRPr lang="en-US"/>
          </a:p>
        </p:txBody>
      </p:sp>
    </p:spTree>
    <p:extLst>
      <p:ext uri="{BB962C8B-B14F-4D97-AF65-F5344CB8AC3E}">
        <p14:creationId xmlns:p14="http://schemas.microsoft.com/office/powerpoint/2010/main" val="2893042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4</a:t>
            </a:fld>
            <a:endParaRPr lang="en-US"/>
          </a:p>
        </p:txBody>
      </p:sp>
    </p:spTree>
    <p:extLst>
      <p:ext uri="{BB962C8B-B14F-4D97-AF65-F5344CB8AC3E}">
        <p14:creationId xmlns:p14="http://schemas.microsoft.com/office/powerpoint/2010/main" val="327706726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40</a:t>
            </a:fld>
            <a:endParaRPr lang="en-US"/>
          </a:p>
        </p:txBody>
      </p:sp>
    </p:spTree>
    <p:extLst>
      <p:ext uri="{BB962C8B-B14F-4D97-AF65-F5344CB8AC3E}">
        <p14:creationId xmlns:p14="http://schemas.microsoft.com/office/powerpoint/2010/main" val="295706025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41</a:t>
            </a:fld>
            <a:endParaRPr lang="en-US"/>
          </a:p>
        </p:txBody>
      </p:sp>
    </p:spTree>
    <p:extLst>
      <p:ext uri="{BB962C8B-B14F-4D97-AF65-F5344CB8AC3E}">
        <p14:creationId xmlns:p14="http://schemas.microsoft.com/office/powerpoint/2010/main" val="381638465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42</a:t>
            </a:fld>
            <a:endParaRPr lang="en-US"/>
          </a:p>
        </p:txBody>
      </p:sp>
    </p:spTree>
    <p:extLst>
      <p:ext uri="{BB962C8B-B14F-4D97-AF65-F5344CB8AC3E}">
        <p14:creationId xmlns:p14="http://schemas.microsoft.com/office/powerpoint/2010/main" val="155434642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43</a:t>
            </a:fld>
            <a:endParaRPr lang="en-US"/>
          </a:p>
        </p:txBody>
      </p:sp>
    </p:spTree>
    <p:extLst>
      <p:ext uri="{BB962C8B-B14F-4D97-AF65-F5344CB8AC3E}">
        <p14:creationId xmlns:p14="http://schemas.microsoft.com/office/powerpoint/2010/main" val="340105371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56909" indent="-291118">
              <a:defRPr sz="2400">
                <a:solidFill>
                  <a:schemeClr val="tx1"/>
                </a:solidFill>
                <a:latin typeface="Times New Roman" pitchFamily="18" charset="0"/>
              </a:defRPr>
            </a:lvl2pPr>
            <a:lvl3pPr marL="1164476" indent="-232895">
              <a:defRPr sz="2400">
                <a:solidFill>
                  <a:schemeClr val="tx1"/>
                </a:solidFill>
                <a:latin typeface="Times New Roman" pitchFamily="18" charset="0"/>
              </a:defRPr>
            </a:lvl3pPr>
            <a:lvl4pPr marL="1630266" indent="-232895">
              <a:defRPr sz="2400">
                <a:solidFill>
                  <a:schemeClr val="tx1"/>
                </a:solidFill>
                <a:latin typeface="Times New Roman" pitchFamily="18" charset="0"/>
              </a:defRPr>
            </a:lvl4pPr>
            <a:lvl5pPr marL="2096057" indent="-232895">
              <a:defRPr sz="2400">
                <a:solidFill>
                  <a:schemeClr val="tx1"/>
                </a:solidFill>
                <a:latin typeface="Times New Roman" pitchFamily="18" charset="0"/>
              </a:defRPr>
            </a:lvl5pPr>
            <a:lvl6pPr marL="2561849" indent="-232895" eaLnBrk="0" fontAlgn="base" hangingPunct="0">
              <a:spcBef>
                <a:spcPct val="0"/>
              </a:spcBef>
              <a:spcAft>
                <a:spcPct val="0"/>
              </a:spcAft>
              <a:defRPr sz="2400">
                <a:solidFill>
                  <a:schemeClr val="tx1"/>
                </a:solidFill>
                <a:latin typeface="Times New Roman" pitchFamily="18" charset="0"/>
              </a:defRPr>
            </a:lvl6pPr>
            <a:lvl7pPr marL="3027638" indent="-232895" eaLnBrk="0" fontAlgn="base" hangingPunct="0">
              <a:spcBef>
                <a:spcPct val="0"/>
              </a:spcBef>
              <a:spcAft>
                <a:spcPct val="0"/>
              </a:spcAft>
              <a:defRPr sz="2400">
                <a:solidFill>
                  <a:schemeClr val="tx1"/>
                </a:solidFill>
                <a:latin typeface="Times New Roman" pitchFamily="18" charset="0"/>
              </a:defRPr>
            </a:lvl7pPr>
            <a:lvl8pPr marL="3493429" indent="-232895" eaLnBrk="0" fontAlgn="base" hangingPunct="0">
              <a:spcBef>
                <a:spcPct val="0"/>
              </a:spcBef>
              <a:spcAft>
                <a:spcPct val="0"/>
              </a:spcAft>
              <a:defRPr sz="2400">
                <a:solidFill>
                  <a:schemeClr val="tx1"/>
                </a:solidFill>
                <a:latin typeface="Times New Roman" pitchFamily="18" charset="0"/>
              </a:defRPr>
            </a:lvl8pPr>
            <a:lvl9pPr marL="3959220" indent="-232895" eaLnBrk="0" fontAlgn="base" hangingPunct="0">
              <a:spcBef>
                <a:spcPct val="0"/>
              </a:spcBef>
              <a:spcAft>
                <a:spcPct val="0"/>
              </a:spcAft>
              <a:defRPr sz="2400">
                <a:solidFill>
                  <a:schemeClr val="tx1"/>
                </a:solidFill>
                <a:latin typeface="Times New Roman" pitchFamily="18" charset="0"/>
              </a:defRPr>
            </a:lvl9pPr>
          </a:lstStyle>
          <a:p>
            <a:pPr defTabSz="931580"/>
            <a:fld id="{F87DD4DF-FE7C-43CA-976F-911633E7EB00}" type="slidenum">
              <a:rPr lang="en-US" altLang="en-US" sz="1300"/>
              <a:pPr defTabSz="931580"/>
              <a:t>44</a:t>
            </a:fld>
            <a:endParaRPr lang="en-US" altLang="en-US" sz="130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45</a:t>
            </a:fld>
            <a:endParaRPr lang="en-US"/>
          </a:p>
        </p:txBody>
      </p:sp>
    </p:spTree>
    <p:extLst>
      <p:ext uri="{BB962C8B-B14F-4D97-AF65-F5344CB8AC3E}">
        <p14:creationId xmlns:p14="http://schemas.microsoft.com/office/powerpoint/2010/main" val="163848029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0316" indent="-220316">
              <a:buAutoNum type="arabicPeriod"/>
            </a:pPr>
            <a:r>
              <a:rPr lang="en-US" dirty="0" smtClean="0"/>
              <a:t>Copies of information do not need to be managed since they are not records.  BUT, do not keep longer</a:t>
            </a:r>
            <a:r>
              <a:rPr lang="en-US" baseline="0" dirty="0" smtClean="0"/>
              <a:t> than the original.</a:t>
            </a:r>
          </a:p>
          <a:p>
            <a:pPr marL="220316" indent="-220316">
              <a:buAutoNum type="arabicPeriod"/>
            </a:pPr>
            <a:r>
              <a:rPr lang="en-US" baseline="0" dirty="0" smtClean="0"/>
              <a:t>If original information / Record is being managed elsewhere, then no need to worry about copy.  If original Record is NOT being managed, then original or copy NEEDS to be retained and managed.</a:t>
            </a:r>
          </a:p>
          <a:p>
            <a:pPr marL="220316" indent="-220316">
              <a:buAutoNum type="arabicPeriod"/>
            </a:pPr>
            <a:r>
              <a:rPr lang="en-US" baseline="0" dirty="0" smtClean="0"/>
              <a:t>If Content is Unique, it is not a copy.  If unique content meets definition of a “record” (ARS 41-151) then it must be retained and managed.</a:t>
            </a:r>
          </a:p>
          <a:p>
            <a:pPr marL="220316" indent="-220316">
              <a:buAutoNum type="arabicPeriod"/>
            </a:pPr>
            <a:r>
              <a:rPr lang="en-US" baseline="0" dirty="0" smtClean="0"/>
              <a:t>Is the system containing unique content (blog, social media, website, messages, </a:t>
            </a:r>
            <a:r>
              <a:rPr lang="en-US" baseline="0" dirty="0" err="1" smtClean="0"/>
              <a:t>etc</a:t>
            </a:r>
            <a:r>
              <a:rPr lang="en-US" baseline="0" dirty="0" smtClean="0"/>
              <a:t>) capable of retaining and managing content?</a:t>
            </a:r>
          </a:p>
          <a:p>
            <a:pPr marL="220316" indent="-220316">
              <a:buAutoNum type="arabicPeriod"/>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622A6324-9813-419B-838B-E261FB833B03}" type="slidenum">
              <a:rPr lang="en-US" smtClean="0"/>
              <a:t>46</a:t>
            </a:fld>
            <a:endParaRPr lang="en-US"/>
          </a:p>
        </p:txBody>
      </p:sp>
    </p:spTree>
    <p:extLst>
      <p:ext uri="{BB962C8B-B14F-4D97-AF65-F5344CB8AC3E}">
        <p14:creationId xmlns:p14="http://schemas.microsoft.com/office/powerpoint/2010/main" val="237600907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47</a:t>
            </a:fld>
            <a:endParaRPr lang="en-US"/>
          </a:p>
        </p:txBody>
      </p:sp>
    </p:spTree>
    <p:extLst>
      <p:ext uri="{BB962C8B-B14F-4D97-AF65-F5344CB8AC3E}">
        <p14:creationId xmlns:p14="http://schemas.microsoft.com/office/powerpoint/2010/main" val="101495670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48</a:t>
            </a:fld>
            <a:endParaRPr lang="en-US"/>
          </a:p>
        </p:txBody>
      </p:sp>
    </p:spTree>
    <p:extLst>
      <p:ext uri="{BB962C8B-B14F-4D97-AF65-F5344CB8AC3E}">
        <p14:creationId xmlns:p14="http://schemas.microsoft.com/office/powerpoint/2010/main" val="286809019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0157"/>
            <a:r>
              <a:rPr lang="en-US" altLang="en-US" sz="1200" b="1" dirty="0">
                <a:latin typeface="Times New Roman" panose="02020603050405020304" pitchFamily="18" charset="0"/>
                <a:cs typeface="Times New Roman" panose="02020603050405020304" pitchFamily="18" charset="0"/>
              </a:rPr>
              <a:t>Private Cloud</a:t>
            </a:r>
          </a:p>
          <a:p>
            <a:r>
              <a:rPr lang="en-US" sz="1200" dirty="0">
                <a:latin typeface="Times New Roman" panose="02020603050405020304" pitchFamily="18" charset="0"/>
                <a:cs typeface="Times New Roman" panose="02020603050405020304" pitchFamily="18" charset="0"/>
              </a:rPr>
              <a:t>The computing infrastructure is dedicated to a particular organization and not shared with other organizations. </a:t>
            </a:r>
          </a:p>
          <a:p>
            <a:r>
              <a:rPr lang="en-US" sz="1200" dirty="0">
                <a:latin typeface="Times New Roman" panose="02020603050405020304" pitchFamily="18" charset="0"/>
                <a:cs typeface="Times New Roman" panose="02020603050405020304" pitchFamily="18" charset="0"/>
              </a:rPr>
              <a:t>Some experts consider that private clouds are not real examples of cloud computing. </a:t>
            </a:r>
          </a:p>
          <a:p>
            <a:r>
              <a:rPr lang="en-US" sz="1200" dirty="0">
                <a:latin typeface="Times New Roman" panose="02020603050405020304" pitchFamily="18" charset="0"/>
                <a:cs typeface="Times New Roman" panose="02020603050405020304" pitchFamily="18" charset="0"/>
              </a:rPr>
              <a:t>Private clouds are more expensive and more secure when compared to public clouds. </a:t>
            </a:r>
          </a:p>
          <a:p>
            <a:r>
              <a:rPr lang="en-US" sz="1200" dirty="0">
                <a:latin typeface="Times New Roman" panose="02020603050405020304" pitchFamily="18" charset="0"/>
                <a:cs typeface="Times New Roman" panose="02020603050405020304" pitchFamily="18" charset="0"/>
              </a:rPr>
              <a:t>Private clouds are of two types: On-premise private clouds and externally hosted private clouds. </a:t>
            </a:r>
          </a:p>
          <a:p>
            <a:r>
              <a:rPr lang="en-US" sz="1200" dirty="0">
                <a:latin typeface="Times New Roman" panose="02020603050405020304" pitchFamily="18" charset="0"/>
                <a:cs typeface="Times New Roman" panose="02020603050405020304" pitchFamily="18" charset="0"/>
              </a:rPr>
              <a:t>Externally hosted private clouds are also exclusively used by one organization, but are hosted by a third party specializing in cloud infrastructure. </a:t>
            </a:r>
          </a:p>
          <a:p>
            <a:r>
              <a:rPr lang="en-US" sz="1200" dirty="0">
                <a:latin typeface="Times New Roman" panose="02020603050405020304" pitchFamily="18" charset="0"/>
                <a:cs typeface="Times New Roman" panose="02020603050405020304" pitchFamily="18" charset="0"/>
              </a:rPr>
              <a:t>Externally hosted private clouds are cheaper than On-premise private clouds. </a:t>
            </a:r>
            <a:endParaRPr lang="en-US" altLang="en-US" sz="1200" b="1" dirty="0">
              <a:latin typeface="Times New Roman" panose="02020603050405020304" pitchFamily="18" charset="0"/>
              <a:cs typeface="Times New Roman" panose="02020603050405020304" pitchFamily="18" charset="0"/>
            </a:endParaRPr>
          </a:p>
          <a:p>
            <a:pPr marL="110157"/>
            <a:endParaRPr lang="en-US" altLang="en-US" sz="1200" b="1" dirty="0">
              <a:latin typeface="Times New Roman" panose="02020603050405020304" pitchFamily="18" charset="0"/>
              <a:cs typeface="Times New Roman" panose="02020603050405020304" pitchFamily="18" charset="0"/>
            </a:endParaRPr>
          </a:p>
          <a:p>
            <a:pPr marL="110157"/>
            <a:r>
              <a:rPr lang="en-US" altLang="en-US" sz="1200" b="1" dirty="0">
                <a:latin typeface="Times New Roman" panose="02020603050405020304" pitchFamily="18" charset="0"/>
                <a:cs typeface="Times New Roman" panose="02020603050405020304" pitchFamily="18" charset="0"/>
              </a:rPr>
              <a:t>Public Cloud</a:t>
            </a:r>
          </a:p>
          <a:p>
            <a:r>
              <a:rPr lang="en-US" sz="1200" dirty="0">
                <a:latin typeface="Times New Roman" panose="02020603050405020304" pitchFamily="18" charset="0"/>
                <a:cs typeface="Times New Roman" panose="02020603050405020304" pitchFamily="18" charset="0"/>
              </a:rPr>
              <a:t>In Public cloud the computing infrastructure is hosted by the cloud vendor at the vendors premises. </a:t>
            </a:r>
          </a:p>
          <a:p>
            <a:r>
              <a:rPr lang="en-US" sz="1200" dirty="0">
                <a:latin typeface="Times New Roman" panose="02020603050405020304" pitchFamily="18" charset="0"/>
                <a:cs typeface="Times New Roman" panose="02020603050405020304" pitchFamily="18" charset="0"/>
              </a:rPr>
              <a:t>The customer has no visibility and control over where the computing infrastructure is hosted. </a:t>
            </a:r>
          </a:p>
          <a:p>
            <a:r>
              <a:rPr lang="en-US" sz="1200" dirty="0">
                <a:latin typeface="Times New Roman" panose="02020603050405020304" pitchFamily="18" charset="0"/>
                <a:cs typeface="Times New Roman" panose="02020603050405020304" pitchFamily="18" charset="0"/>
              </a:rPr>
              <a:t>The computing infrastructure is shared between any organizations. </a:t>
            </a:r>
          </a:p>
          <a:p>
            <a:pPr marL="110157"/>
            <a:endParaRPr lang="en-US" altLang="en-US" sz="1200" b="1" dirty="0">
              <a:latin typeface="Times New Roman" panose="02020603050405020304" pitchFamily="18" charset="0"/>
              <a:cs typeface="Times New Roman" panose="02020603050405020304" pitchFamily="18" charset="0"/>
            </a:endParaRPr>
          </a:p>
          <a:p>
            <a:pPr marL="110157"/>
            <a:r>
              <a:rPr lang="en-US" altLang="en-US" sz="1200" b="1" dirty="0">
                <a:latin typeface="Times New Roman" panose="02020603050405020304" pitchFamily="18" charset="0"/>
                <a:cs typeface="Times New Roman" panose="02020603050405020304" pitchFamily="18" charset="0"/>
              </a:rPr>
              <a:t>Community Cloud</a:t>
            </a:r>
          </a:p>
          <a:p>
            <a:pPr>
              <a:buFont typeface="Arial" charset="0"/>
              <a:buChar char="•"/>
            </a:pPr>
            <a:r>
              <a:rPr lang="en-US" sz="1200" dirty="0">
                <a:latin typeface="Times New Roman" panose="02020603050405020304" pitchFamily="18" charset="0"/>
                <a:cs typeface="Times New Roman" panose="02020603050405020304" pitchFamily="18" charset="0"/>
              </a:rPr>
              <a:t>involves sharing of computing infrastructure in between organizations of the same community. </a:t>
            </a:r>
          </a:p>
          <a:p>
            <a:pPr>
              <a:buFont typeface="Arial" charset="0"/>
              <a:buChar char="•"/>
            </a:pPr>
            <a:r>
              <a:rPr lang="en-US" sz="1200" dirty="0">
                <a:latin typeface="Times New Roman" panose="02020603050405020304" pitchFamily="18" charset="0"/>
                <a:cs typeface="Times New Roman" panose="02020603050405020304" pitchFamily="18" charset="0"/>
              </a:rPr>
              <a:t>For example all Government organizations within the state of Arizona could share computing infrastructure on the cloud to manage data related to citizens residing in Arizona. </a:t>
            </a:r>
          </a:p>
          <a:p>
            <a:pPr>
              <a:buFont typeface="Arial" charset="0"/>
              <a:buChar char="•"/>
            </a:pPr>
            <a:endParaRPr lang="en-US" altLang="en-US" sz="1200" dirty="0">
              <a:latin typeface="Times New Roman" panose="02020603050405020304" pitchFamily="18" charset="0"/>
              <a:cs typeface="Times New Roman" panose="02020603050405020304" pitchFamily="18" charset="0"/>
            </a:endParaRPr>
          </a:p>
          <a:p>
            <a:pPr marL="110157"/>
            <a:r>
              <a:rPr lang="en-US" altLang="en-US" sz="1200" b="1" dirty="0">
                <a:latin typeface="Times New Roman" panose="02020603050405020304" pitchFamily="18" charset="0"/>
                <a:cs typeface="Times New Roman" panose="02020603050405020304" pitchFamily="18" charset="0"/>
              </a:rPr>
              <a:t>Hybrid Cloud</a:t>
            </a:r>
          </a:p>
          <a:p>
            <a:pPr>
              <a:buFont typeface="Arial" charset="0"/>
              <a:buChar char="•"/>
            </a:pPr>
            <a:r>
              <a:rPr lang="en-US" sz="1200" dirty="0">
                <a:latin typeface="Times New Roman" panose="02020603050405020304" pitchFamily="18" charset="0"/>
                <a:cs typeface="Times New Roman" panose="02020603050405020304" pitchFamily="18" charset="0"/>
              </a:rPr>
              <a:t>Organizations may host critical applications on private clouds and applications with relatively less security concerns on the public cloud. </a:t>
            </a:r>
          </a:p>
          <a:p>
            <a:pPr>
              <a:buFont typeface="Arial" charset="0"/>
              <a:buChar char="•"/>
            </a:pPr>
            <a:r>
              <a:rPr lang="en-US" sz="1200" dirty="0">
                <a:latin typeface="Times New Roman" panose="02020603050405020304" pitchFamily="18" charset="0"/>
                <a:cs typeface="Times New Roman" panose="02020603050405020304" pitchFamily="18" charset="0"/>
              </a:rPr>
              <a:t>The usage of both private and public clouds together is called hybrid cloud. </a:t>
            </a:r>
          </a:p>
          <a:p>
            <a:endParaRPr lang="en-US" sz="12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622A6324-9813-419B-838B-E261FB833B03}" type="slidenum">
              <a:rPr lang="en-US" smtClean="0"/>
              <a:t>49</a:t>
            </a:fld>
            <a:endParaRPr lang="en-US"/>
          </a:p>
        </p:txBody>
      </p:sp>
    </p:spTree>
    <p:extLst>
      <p:ext uri="{BB962C8B-B14F-4D97-AF65-F5344CB8AC3E}">
        <p14:creationId xmlns:p14="http://schemas.microsoft.com/office/powerpoint/2010/main" val="14328899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General Guidance for On-Line Session we repeat for all on-line sessions</a:t>
            </a:r>
          </a:p>
          <a:p>
            <a:endParaRPr lang="en-US" dirty="0"/>
          </a:p>
        </p:txBody>
      </p:sp>
      <p:sp>
        <p:nvSpPr>
          <p:cNvPr id="4" name="Slide Number Placeholder 3"/>
          <p:cNvSpPr>
            <a:spLocks noGrp="1"/>
          </p:cNvSpPr>
          <p:nvPr>
            <p:ph type="sldNum" sz="quarter" idx="10"/>
          </p:nvPr>
        </p:nvSpPr>
        <p:spPr/>
        <p:txBody>
          <a:bodyPr/>
          <a:lstStyle/>
          <a:p>
            <a:fld id="{622A6324-9813-419B-838B-E261FB833B03}" type="slidenum">
              <a:rPr lang="en-US" smtClean="0"/>
              <a:t>5</a:t>
            </a:fld>
            <a:endParaRPr lang="en-US"/>
          </a:p>
        </p:txBody>
      </p:sp>
    </p:spTree>
    <p:extLst>
      <p:ext uri="{BB962C8B-B14F-4D97-AF65-F5344CB8AC3E}">
        <p14:creationId xmlns:p14="http://schemas.microsoft.com/office/powerpoint/2010/main" val="386270779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0157"/>
            <a:r>
              <a:rPr lang="en-US" altLang="en-US" b="1" dirty="0">
                <a:cs typeface="Arial" charset="0"/>
              </a:rPr>
              <a:t>Software as a Service (SaaS) -- Software only hosted</a:t>
            </a:r>
          </a:p>
          <a:p>
            <a:pPr>
              <a:buFont typeface="Arial" charset="0"/>
              <a:buChar char="•"/>
            </a:pPr>
            <a:r>
              <a:rPr lang="en-US" dirty="0"/>
              <a:t>sometimes referred to as "</a:t>
            </a:r>
            <a:r>
              <a:rPr lang="en-US" b="1" dirty="0"/>
              <a:t>on-demand software</a:t>
            </a:r>
            <a:r>
              <a:rPr lang="en-US" dirty="0"/>
              <a:t>" supplied "Application-Service-Providers" (ASPs)</a:t>
            </a:r>
          </a:p>
          <a:p>
            <a:pPr>
              <a:buFont typeface="Arial" charset="0"/>
              <a:buChar char="•"/>
            </a:pPr>
            <a:r>
              <a:rPr lang="en-US" baseline="30000" dirty="0"/>
              <a:t> </a:t>
            </a:r>
            <a:r>
              <a:rPr lang="en-US" dirty="0"/>
              <a:t>is a software delivery model in which </a:t>
            </a:r>
            <a:r>
              <a:rPr lang="en-US" u="sng" dirty="0"/>
              <a:t>software and associated data are centrally hosted on the cloud</a:t>
            </a:r>
            <a:endParaRPr lang="en-US" dirty="0"/>
          </a:p>
          <a:p>
            <a:pPr>
              <a:buFont typeface="Arial" charset="0"/>
              <a:buChar char="•"/>
            </a:pPr>
            <a:endParaRPr lang="en-US" altLang="en-US" b="1" dirty="0">
              <a:cs typeface="Arial" charset="0"/>
            </a:endParaRPr>
          </a:p>
          <a:p>
            <a:pPr>
              <a:buFont typeface="Arial" charset="0"/>
              <a:buNone/>
            </a:pPr>
            <a:r>
              <a:rPr lang="en-US" altLang="en-US" b="1" dirty="0">
                <a:cs typeface="Arial" charset="0"/>
              </a:rPr>
              <a:t>Platform as a Service (</a:t>
            </a:r>
            <a:r>
              <a:rPr lang="en-US" altLang="en-US" b="1" dirty="0" err="1">
                <a:cs typeface="Arial" charset="0"/>
              </a:rPr>
              <a:t>PaaS</a:t>
            </a:r>
            <a:r>
              <a:rPr lang="en-US" altLang="en-US" b="1" dirty="0">
                <a:cs typeface="Arial" charset="0"/>
              </a:rPr>
              <a:t>) -- combination of “Yours” and “Ours”</a:t>
            </a:r>
          </a:p>
          <a:p>
            <a:r>
              <a:rPr lang="en-US" dirty="0"/>
              <a:t>The provider </a:t>
            </a:r>
            <a:r>
              <a:rPr lang="en-US" u="sng" dirty="0"/>
              <a:t>provides the networks, servers, storage, and other services</a:t>
            </a:r>
            <a:endParaRPr lang="en-US" dirty="0"/>
          </a:p>
          <a:p>
            <a:r>
              <a:rPr lang="en-US" dirty="0"/>
              <a:t>The consumer creates the software using tools and / or libraries from the provider. The consumer also controls software deployment and configuration settings</a:t>
            </a:r>
          </a:p>
          <a:p>
            <a:r>
              <a:rPr lang="en-US" dirty="0" err="1"/>
              <a:t>PaaS</a:t>
            </a:r>
            <a:r>
              <a:rPr lang="en-US" dirty="0"/>
              <a:t> offerings </a:t>
            </a:r>
            <a:r>
              <a:rPr lang="en-US" b="1" dirty="0"/>
              <a:t>facilitate the deployment of applications without the cost and complexity of buying and managing the underlying hardware and software </a:t>
            </a:r>
            <a:r>
              <a:rPr lang="en-US" dirty="0"/>
              <a:t>and provisioning hosting capabilities</a:t>
            </a:r>
            <a:endParaRPr lang="en-US" altLang="en-US" dirty="0">
              <a:cs typeface="Arial" charset="0"/>
            </a:endParaRPr>
          </a:p>
          <a:p>
            <a:pPr marL="110157"/>
            <a:endParaRPr lang="en-US" altLang="en-US" b="1" dirty="0">
              <a:cs typeface="Arial" charset="0"/>
            </a:endParaRPr>
          </a:p>
          <a:p>
            <a:pPr marL="110157"/>
            <a:r>
              <a:rPr lang="en-US" altLang="en-US" b="1" dirty="0">
                <a:cs typeface="Arial" charset="0"/>
              </a:rPr>
              <a:t>Infrastructure as a Service (</a:t>
            </a:r>
            <a:r>
              <a:rPr lang="en-US" altLang="en-US" b="1" dirty="0" err="1">
                <a:cs typeface="Arial" charset="0"/>
              </a:rPr>
              <a:t>IaaS</a:t>
            </a:r>
            <a:r>
              <a:rPr lang="en-US" altLang="en-US" b="1" dirty="0">
                <a:cs typeface="Arial" charset="0"/>
              </a:rPr>
              <a:t>) -- Almost all “Yours”</a:t>
            </a:r>
          </a:p>
          <a:p>
            <a:r>
              <a:rPr lang="en-US" dirty="0"/>
              <a:t>a provision model in which an </a:t>
            </a:r>
            <a:r>
              <a:rPr lang="en-US" b="1" dirty="0"/>
              <a:t>organization outsources the equipment used to support operations, including storage, hardware, servers and networking components</a:t>
            </a:r>
            <a:endParaRPr lang="en-US" dirty="0"/>
          </a:p>
          <a:p>
            <a:r>
              <a:rPr lang="en-US" dirty="0"/>
              <a:t>The service </a:t>
            </a:r>
            <a:r>
              <a:rPr lang="en-US" u="sng" dirty="0"/>
              <a:t>provider owns the equipment and is responsible for housing, running and maintaining</a:t>
            </a:r>
            <a:r>
              <a:rPr lang="en-US" dirty="0"/>
              <a:t> it</a:t>
            </a:r>
          </a:p>
          <a:p>
            <a:r>
              <a:rPr lang="en-US" dirty="0"/>
              <a:t>The client typically pays on a per-use basis</a:t>
            </a:r>
            <a:endParaRPr lang="en-US" altLang="en-US" dirty="0">
              <a:latin typeface="Arial" charset="0"/>
              <a:cs typeface="Arial" charset="0"/>
            </a:endParaRPr>
          </a:p>
          <a:p>
            <a:endParaRPr lang="en-US" dirty="0"/>
          </a:p>
        </p:txBody>
      </p:sp>
      <p:sp>
        <p:nvSpPr>
          <p:cNvPr id="4" name="Slide Number Placeholder 3"/>
          <p:cNvSpPr>
            <a:spLocks noGrp="1"/>
          </p:cNvSpPr>
          <p:nvPr>
            <p:ph type="sldNum" sz="quarter" idx="10"/>
          </p:nvPr>
        </p:nvSpPr>
        <p:spPr/>
        <p:txBody>
          <a:bodyPr/>
          <a:lstStyle/>
          <a:p>
            <a:fld id="{622A6324-9813-419B-838B-E261FB833B03}" type="slidenum">
              <a:rPr lang="en-US" smtClean="0"/>
              <a:t>50</a:t>
            </a:fld>
            <a:endParaRPr lang="en-US"/>
          </a:p>
        </p:txBody>
      </p:sp>
    </p:spTree>
    <p:extLst>
      <p:ext uri="{BB962C8B-B14F-4D97-AF65-F5344CB8AC3E}">
        <p14:creationId xmlns:p14="http://schemas.microsoft.com/office/powerpoint/2010/main" val="399049202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51</a:t>
            </a:fld>
            <a:endParaRPr lang="en-US"/>
          </a:p>
        </p:txBody>
      </p:sp>
    </p:spTree>
    <p:extLst>
      <p:ext uri="{BB962C8B-B14F-4D97-AF65-F5344CB8AC3E}">
        <p14:creationId xmlns:p14="http://schemas.microsoft.com/office/powerpoint/2010/main" val="173424272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48056" indent="-384048">
              <a:defRPr/>
            </a:pPr>
            <a:r>
              <a:rPr lang="en-US" b="1" dirty="0" smtClean="0">
                <a:cs typeface="Arial" pitchFamily="34" charset="0"/>
              </a:rPr>
              <a:t>What If The US Government Seizes Your Cloud’s Servers?</a:t>
            </a:r>
          </a:p>
          <a:p>
            <a:pPr marL="448056" indent="-384048" eaLnBrk="1" fontAlgn="auto" hangingPunct="1">
              <a:spcAft>
                <a:spcPts val="0"/>
              </a:spcAft>
              <a:buFont typeface="Arial" pitchFamily="34" charset="0"/>
              <a:buChar char="•"/>
              <a:defRPr/>
            </a:pPr>
            <a:r>
              <a:rPr lang="en-US" dirty="0" smtClean="0">
                <a:cs typeface="Arial" pitchFamily="34" charset="0"/>
              </a:rPr>
              <a:t>Think it doesn’t happen?  It does and there are some big examples: </a:t>
            </a:r>
          </a:p>
          <a:p>
            <a:pPr marL="448056" indent="-384048" eaLnBrk="1" fontAlgn="auto" hangingPunct="1">
              <a:spcAft>
                <a:spcPts val="0"/>
              </a:spcAft>
              <a:buFont typeface="Arial" pitchFamily="34" charset="0"/>
              <a:buChar char="•"/>
              <a:defRPr/>
            </a:pPr>
            <a:r>
              <a:rPr lang="en-US" u="sng" dirty="0" smtClean="0">
                <a:cs typeface="Arial" pitchFamily="34" charset="0"/>
              </a:rPr>
              <a:t>06/2011</a:t>
            </a:r>
            <a:r>
              <a:rPr lang="en-US" dirty="0" smtClean="0">
                <a:cs typeface="Arial" pitchFamily="34" charset="0"/>
              </a:rPr>
              <a:t> – FBI seized 62 servers from Reston, VA.</a:t>
            </a:r>
          </a:p>
          <a:p>
            <a:pPr marL="448056" indent="-384048" eaLnBrk="1" fontAlgn="auto" hangingPunct="1">
              <a:spcAft>
                <a:spcPts val="0"/>
              </a:spcAft>
              <a:buFont typeface="Arial" pitchFamily="34" charset="0"/>
              <a:buChar char="•"/>
              <a:defRPr/>
            </a:pPr>
            <a:r>
              <a:rPr lang="en-US" u="sng" dirty="0" smtClean="0">
                <a:cs typeface="Arial" pitchFamily="34" charset="0"/>
              </a:rPr>
              <a:t>01/2012</a:t>
            </a:r>
            <a:r>
              <a:rPr lang="en-US" dirty="0" smtClean="0">
                <a:cs typeface="Arial" pitchFamily="34" charset="0"/>
              </a:rPr>
              <a:t> – Megaupload.com seizures were 18 domain names and 1000 servers</a:t>
            </a:r>
          </a:p>
          <a:p>
            <a:pPr marL="448056" indent="-384048" eaLnBrk="1" fontAlgn="auto" hangingPunct="1">
              <a:spcAft>
                <a:spcPts val="0"/>
              </a:spcAft>
              <a:buFont typeface="Arial" pitchFamily="34" charset="0"/>
              <a:buChar char="•"/>
              <a:defRPr/>
            </a:pPr>
            <a:r>
              <a:rPr lang="en-US" u="sng" dirty="0" smtClean="0">
                <a:cs typeface="Arial" pitchFamily="34" charset="0"/>
              </a:rPr>
              <a:t>03/2012</a:t>
            </a:r>
            <a:r>
              <a:rPr lang="en-US" dirty="0" smtClean="0">
                <a:cs typeface="Arial" pitchFamily="34" charset="0"/>
              </a:rPr>
              <a:t> – FBI and Microsoft seize servers and 800 domain names</a:t>
            </a:r>
          </a:p>
          <a:p>
            <a:pPr marL="448056" indent="-384048" eaLnBrk="1" fontAlgn="auto" hangingPunct="1">
              <a:spcAft>
                <a:spcPts val="0"/>
              </a:spcAft>
              <a:buFont typeface="Arial" pitchFamily="34" charset="0"/>
              <a:buChar char="•"/>
              <a:defRPr/>
            </a:pPr>
            <a:r>
              <a:rPr lang="en-US" b="1" dirty="0" smtClean="0">
                <a:cs typeface="Arial" pitchFamily="34" charset="0"/>
              </a:rPr>
              <a:t>Third Party Legal Issue </a:t>
            </a:r>
            <a:r>
              <a:rPr lang="en-US" dirty="0" smtClean="0">
                <a:cs typeface="Arial" pitchFamily="34" charset="0"/>
              </a:rPr>
              <a:t>- “Innocent Data seized along with “guilty” data because both on the same server.  </a:t>
            </a:r>
          </a:p>
          <a:p>
            <a:pPr marL="448056" indent="-384048" eaLnBrk="1" fontAlgn="auto" hangingPunct="1">
              <a:spcAft>
                <a:spcPts val="0"/>
              </a:spcAft>
              <a:buFont typeface="Arial" pitchFamily="34" charset="0"/>
              <a:buChar char="•"/>
              <a:defRPr/>
            </a:pPr>
            <a:r>
              <a:rPr lang="en-US" dirty="0" smtClean="0">
                <a:cs typeface="Arial" pitchFamily="34" charset="0"/>
              </a:rPr>
              <a:t>Do you know what is on your cloud’s servers?</a:t>
            </a:r>
          </a:p>
          <a:p>
            <a:pPr marL="448056" indent="-384048" eaLnBrk="1" fontAlgn="auto" hangingPunct="1">
              <a:spcAft>
                <a:spcPts val="0"/>
              </a:spcAft>
              <a:buFont typeface="Arial" pitchFamily="34" charset="0"/>
              <a:buChar char="•"/>
              <a:defRPr/>
            </a:pPr>
            <a:endParaRPr lang="en-US" dirty="0" smtClean="0">
              <a:cs typeface="Arial" pitchFamily="34" charset="0"/>
            </a:endParaRPr>
          </a:p>
          <a:p>
            <a:pPr marL="448056" indent="-384048" eaLnBrk="1" fontAlgn="auto" hangingPunct="1">
              <a:spcAft>
                <a:spcPts val="0"/>
              </a:spcAft>
              <a:buFont typeface="Arial" pitchFamily="34" charset="0"/>
              <a:buChar char="•"/>
              <a:defRPr/>
            </a:pPr>
            <a:r>
              <a:rPr lang="en-US" b="1" dirty="0" smtClean="0">
                <a:cs typeface="Arial" pitchFamily="34" charset="0"/>
              </a:rPr>
              <a:t>Who Owns Data In The Cloud? </a:t>
            </a:r>
          </a:p>
          <a:p>
            <a:pPr marL="448056" indent="-384048" eaLnBrk="1" fontAlgn="auto" hangingPunct="1">
              <a:spcAft>
                <a:spcPts val="0"/>
              </a:spcAft>
              <a:buFont typeface="Arial" pitchFamily="34" charset="0"/>
              <a:buChar char="•"/>
              <a:defRPr/>
            </a:pPr>
            <a:r>
              <a:rPr lang="en-US" b="1" dirty="0" smtClean="0">
                <a:cs typeface="Arial" pitchFamily="34" charset="0"/>
              </a:rPr>
              <a:t>Electronic Communications Privacy Act (ECPA) – </a:t>
            </a:r>
            <a:r>
              <a:rPr lang="en-US" dirty="0" smtClean="0">
                <a:cs typeface="Arial" pitchFamily="34" charset="0"/>
              </a:rPr>
              <a:t>This Act distinguishes between communications (emails newer than 180 days , texts, etc.) and stored data (cloud storage, emails older than 180 days)  </a:t>
            </a:r>
          </a:p>
          <a:p>
            <a:pPr marL="448056" indent="-384048" eaLnBrk="1" fontAlgn="auto" hangingPunct="1">
              <a:spcAft>
                <a:spcPts val="0"/>
              </a:spcAft>
              <a:buFont typeface="Arial" pitchFamily="34" charset="0"/>
              <a:buChar char="•"/>
              <a:defRPr/>
            </a:pPr>
            <a:r>
              <a:rPr lang="en-US" dirty="0" smtClean="0">
                <a:cs typeface="Arial" pitchFamily="34" charset="0"/>
              </a:rPr>
              <a:t>Communications require Search Warrant; Stored Data requires only a subpoena.  </a:t>
            </a:r>
          </a:p>
          <a:p>
            <a:pPr marL="448056" indent="-384048" eaLnBrk="1" fontAlgn="auto" hangingPunct="1">
              <a:spcAft>
                <a:spcPts val="0"/>
              </a:spcAft>
              <a:buFont typeface="Arial" pitchFamily="34" charset="0"/>
              <a:buChar char="•"/>
              <a:defRPr/>
            </a:pPr>
            <a:endParaRPr lang="en-US" dirty="0" smtClean="0">
              <a:cs typeface="Arial" pitchFamily="34" charset="0"/>
            </a:endParaRPr>
          </a:p>
          <a:p>
            <a:pPr marL="448056" indent="-384048" eaLnBrk="1" fontAlgn="auto" hangingPunct="1">
              <a:spcAft>
                <a:spcPts val="0"/>
              </a:spcAft>
              <a:buFont typeface="Arial" pitchFamily="34" charset="0"/>
              <a:buChar char="•"/>
              <a:defRPr/>
            </a:pPr>
            <a:r>
              <a:rPr lang="en-US" b="1" dirty="0" smtClean="0">
                <a:cs typeface="Arial" pitchFamily="34" charset="0"/>
              </a:rPr>
              <a:t>Do You Have A Guaranteed Exit Strategy?</a:t>
            </a:r>
          </a:p>
          <a:p>
            <a:pPr marL="448056" indent="-384048" eaLnBrk="1" fontAlgn="auto" hangingPunct="1">
              <a:spcAft>
                <a:spcPts val="0"/>
              </a:spcAft>
              <a:buFont typeface="Arial" pitchFamily="34" charset="0"/>
              <a:buChar char="•"/>
              <a:defRPr/>
            </a:pPr>
            <a:r>
              <a:rPr lang="en-US" dirty="0" smtClean="0">
                <a:cs typeface="Arial" pitchFamily="34" charset="0"/>
              </a:rPr>
              <a:t>Many Clouds vendors do not guaranteed stored files / records will be recoverable in event of a server crash or disruption in service (seized servers).</a:t>
            </a:r>
          </a:p>
          <a:p>
            <a:pPr marL="448056" indent="-384048" eaLnBrk="1" fontAlgn="auto" hangingPunct="1">
              <a:spcAft>
                <a:spcPts val="0"/>
              </a:spcAft>
              <a:buFont typeface="Arial" pitchFamily="34" charset="0"/>
              <a:buChar char="•"/>
              <a:defRPr/>
            </a:pPr>
            <a:r>
              <a:rPr lang="en-US" dirty="0" smtClean="0">
                <a:cs typeface="Arial" pitchFamily="34" charset="0"/>
              </a:rPr>
              <a:t>Read the User Agreements – If stored data is lost for any reason, its gone forever and vendors cannot be held liable for data losses.</a:t>
            </a:r>
          </a:p>
          <a:p>
            <a:endParaRPr lang="en-US" dirty="0"/>
          </a:p>
        </p:txBody>
      </p:sp>
      <p:sp>
        <p:nvSpPr>
          <p:cNvPr id="4" name="Slide Number Placeholder 3"/>
          <p:cNvSpPr>
            <a:spLocks noGrp="1"/>
          </p:cNvSpPr>
          <p:nvPr>
            <p:ph type="sldNum" sz="quarter" idx="10"/>
          </p:nvPr>
        </p:nvSpPr>
        <p:spPr/>
        <p:txBody>
          <a:bodyPr/>
          <a:lstStyle/>
          <a:p>
            <a:fld id="{622A6324-9813-419B-838B-E261FB833B03}" type="slidenum">
              <a:rPr lang="en-US" smtClean="0"/>
              <a:t>52</a:t>
            </a:fld>
            <a:endParaRPr lang="en-US"/>
          </a:p>
        </p:txBody>
      </p:sp>
    </p:spTree>
    <p:extLst>
      <p:ext uri="{BB962C8B-B14F-4D97-AF65-F5344CB8AC3E}">
        <p14:creationId xmlns:p14="http://schemas.microsoft.com/office/powerpoint/2010/main" val="154784959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53</a:t>
            </a:fld>
            <a:endParaRPr lang="en-US"/>
          </a:p>
        </p:txBody>
      </p:sp>
    </p:spTree>
    <p:extLst>
      <p:ext uri="{BB962C8B-B14F-4D97-AF65-F5344CB8AC3E}">
        <p14:creationId xmlns:p14="http://schemas.microsoft.com/office/powerpoint/2010/main" val="154784959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54</a:t>
            </a:fld>
            <a:endParaRPr lang="en-US"/>
          </a:p>
        </p:txBody>
      </p:sp>
    </p:spTree>
    <p:extLst>
      <p:ext uri="{BB962C8B-B14F-4D97-AF65-F5344CB8AC3E}">
        <p14:creationId xmlns:p14="http://schemas.microsoft.com/office/powerpoint/2010/main" val="73324845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778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56909" indent="-291118">
              <a:defRPr sz="2400">
                <a:solidFill>
                  <a:schemeClr val="tx1"/>
                </a:solidFill>
                <a:latin typeface="Times New Roman" pitchFamily="18" charset="0"/>
              </a:defRPr>
            </a:lvl2pPr>
            <a:lvl3pPr marL="1164476" indent="-232895">
              <a:defRPr sz="2400">
                <a:solidFill>
                  <a:schemeClr val="tx1"/>
                </a:solidFill>
                <a:latin typeface="Times New Roman" pitchFamily="18" charset="0"/>
              </a:defRPr>
            </a:lvl3pPr>
            <a:lvl4pPr marL="1630266" indent="-232895">
              <a:defRPr sz="2400">
                <a:solidFill>
                  <a:schemeClr val="tx1"/>
                </a:solidFill>
                <a:latin typeface="Times New Roman" pitchFamily="18" charset="0"/>
              </a:defRPr>
            </a:lvl4pPr>
            <a:lvl5pPr marL="2096057" indent="-232895">
              <a:defRPr sz="2400">
                <a:solidFill>
                  <a:schemeClr val="tx1"/>
                </a:solidFill>
                <a:latin typeface="Times New Roman" pitchFamily="18" charset="0"/>
              </a:defRPr>
            </a:lvl5pPr>
            <a:lvl6pPr marL="2561849" indent="-232895" eaLnBrk="0" fontAlgn="base" hangingPunct="0">
              <a:spcBef>
                <a:spcPct val="0"/>
              </a:spcBef>
              <a:spcAft>
                <a:spcPct val="0"/>
              </a:spcAft>
              <a:defRPr sz="2400">
                <a:solidFill>
                  <a:schemeClr val="tx1"/>
                </a:solidFill>
                <a:latin typeface="Times New Roman" pitchFamily="18" charset="0"/>
              </a:defRPr>
            </a:lvl6pPr>
            <a:lvl7pPr marL="3027638" indent="-232895" eaLnBrk="0" fontAlgn="base" hangingPunct="0">
              <a:spcBef>
                <a:spcPct val="0"/>
              </a:spcBef>
              <a:spcAft>
                <a:spcPct val="0"/>
              </a:spcAft>
              <a:defRPr sz="2400">
                <a:solidFill>
                  <a:schemeClr val="tx1"/>
                </a:solidFill>
                <a:latin typeface="Times New Roman" pitchFamily="18" charset="0"/>
              </a:defRPr>
            </a:lvl7pPr>
            <a:lvl8pPr marL="3493429" indent="-232895" eaLnBrk="0" fontAlgn="base" hangingPunct="0">
              <a:spcBef>
                <a:spcPct val="0"/>
              </a:spcBef>
              <a:spcAft>
                <a:spcPct val="0"/>
              </a:spcAft>
              <a:defRPr sz="2400">
                <a:solidFill>
                  <a:schemeClr val="tx1"/>
                </a:solidFill>
                <a:latin typeface="Times New Roman" pitchFamily="18" charset="0"/>
              </a:defRPr>
            </a:lvl8pPr>
            <a:lvl9pPr marL="3959220" indent="-232895" eaLnBrk="0" fontAlgn="base" hangingPunct="0">
              <a:spcBef>
                <a:spcPct val="0"/>
              </a:spcBef>
              <a:spcAft>
                <a:spcPct val="0"/>
              </a:spcAft>
              <a:defRPr sz="2400">
                <a:solidFill>
                  <a:schemeClr val="tx1"/>
                </a:solidFill>
                <a:latin typeface="Times New Roman" pitchFamily="18" charset="0"/>
              </a:defRPr>
            </a:lvl9pPr>
          </a:lstStyle>
          <a:p>
            <a:pPr defTabSz="931580"/>
            <a:fld id="{5C07AE15-E59E-415F-B5DA-B999AB60EC20}" type="slidenum">
              <a:rPr lang="en-US" altLang="en-US" sz="1300"/>
              <a:pPr defTabSz="931580"/>
              <a:t>55</a:t>
            </a:fld>
            <a:endParaRPr lang="en-US" altLang="en-US" sz="130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56</a:t>
            </a:fld>
            <a:endParaRPr lang="en-US"/>
          </a:p>
        </p:txBody>
      </p:sp>
    </p:spTree>
    <p:extLst>
      <p:ext uri="{BB962C8B-B14F-4D97-AF65-F5344CB8AC3E}">
        <p14:creationId xmlns:p14="http://schemas.microsoft.com/office/powerpoint/2010/main" val="145875774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for participating in our Public Records Statutes</a:t>
            </a:r>
            <a:r>
              <a:rPr lang="en-US" baseline="0" dirty="0" smtClean="0"/>
              <a:t> </a:t>
            </a:r>
            <a:r>
              <a:rPr lang="en-US" dirty="0" smtClean="0"/>
              <a:t>training.  </a:t>
            </a:r>
          </a:p>
          <a:p>
            <a:endParaRPr lang="en-US" dirty="0"/>
          </a:p>
          <a:p>
            <a:r>
              <a:rPr lang="en-US" dirty="0" smtClean="0"/>
              <a:t>I hope we answered all of your questions – but also raised</a:t>
            </a:r>
            <a:r>
              <a:rPr lang="en-US" baseline="0" dirty="0" smtClean="0"/>
              <a:t> some questions you can take back to your public body and begin the process of finding those answers.</a:t>
            </a:r>
          </a:p>
          <a:p>
            <a:endParaRPr lang="en-US" baseline="0" dirty="0" smtClean="0"/>
          </a:p>
          <a:p>
            <a:r>
              <a:rPr lang="en-US" baseline="0" dirty="0" smtClean="0"/>
              <a:t>In the email you all received that contained the two documents describing how to access this on-line classroom, you should also have received an Evaluation Form.  If you could, please complete your Evaluation Form and then either fax it, or email it, or…..mail it back to Jerry’s attention.</a:t>
            </a:r>
          </a:p>
          <a:p>
            <a:endParaRPr lang="en-US" baseline="0" smtClean="0"/>
          </a:p>
          <a:p>
            <a:r>
              <a:rPr lang="en-US" baseline="0" smtClean="0"/>
              <a:t>We </a:t>
            </a:r>
            <a:r>
              <a:rPr lang="en-US" baseline="0" dirty="0" smtClean="0"/>
              <a:t>hope to see you at another training soon – perhaps one or both of our IPER trainings to be offered in late-Spring.</a:t>
            </a:r>
            <a:endParaRPr lang="en-US" dirty="0"/>
          </a:p>
        </p:txBody>
      </p:sp>
      <p:sp>
        <p:nvSpPr>
          <p:cNvPr id="4" name="Slide Number Placeholder 3"/>
          <p:cNvSpPr>
            <a:spLocks noGrp="1"/>
          </p:cNvSpPr>
          <p:nvPr>
            <p:ph type="sldNum" sz="quarter" idx="10"/>
          </p:nvPr>
        </p:nvSpPr>
        <p:spPr/>
        <p:txBody>
          <a:bodyPr/>
          <a:lstStyle/>
          <a:p>
            <a:fld id="{622A6324-9813-419B-838B-E261FB833B03}" type="slidenum">
              <a:rPr lang="en-US" smtClean="0"/>
              <a:t>57</a:t>
            </a:fld>
            <a:endParaRPr lang="en-US"/>
          </a:p>
        </p:txBody>
      </p:sp>
    </p:spTree>
    <p:extLst>
      <p:ext uri="{BB962C8B-B14F-4D97-AF65-F5344CB8AC3E}">
        <p14:creationId xmlns:p14="http://schemas.microsoft.com/office/powerpoint/2010/main" val="37338648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All we do in RM is statute based</a:t>
            </a:r>
          </a:p>
          <a:p>
            <a:endParaRPr lang="en-US" dirty="0" smtClean="0"/>
          </a:p>
          <a:p>
            <a:r>
              <a:rPr lang="en-US" dirty="0" smtClean="0"/>
              <a:t>2.  Today, we will examine the statutes closely</a:t>
            </a:r>
          </a:p>
          <a:p>
            <a:pPr marL="220219" indent="-220219">
              <a:buAutoNum type="arabicPeriod"/>
            </a:pPr>
            <a:endParaRPr lang="en-US" dirty="0" smtClean="0"/>
          </a:p>
          <a:p>
            <a:r>
              <a:rPr lang="en-US" dirty="0" smtClean="0"/>
              <a:t>3.  Today, we will learn what is required in AZ for RM</a:t>
            </a:r>
            <a:endParaRPr lang="en-US" dirty="0"/>
          </a:p>
        </p:txBody>
      </p:sp>
      <p:sp>
        <p:nvSpPr>
          <p:cNvPr id="4" name="Slide Number Placeholder 3"/>
          <p:cNvSpPr>
            <a:spLocks noGrp="1"/>
          </p:cNvSpPr>
          <p:nvPr>
            <p:ph type="sldNum" sz="quarter" idx="10"/>
          </p:nvPr>
        </p:nvSpPr>
        <p:spPr/>
        <p:txBody>
          <a:bodyPr/>
          <a:lstStyle/>
          <a:p>
            <a:fld id="{622A6324-9813-419B-838B-E261FB833B03}" type="slidenum">
              <a:rPr lang="en-US" smtClean="0"/>
              <a:t>6</a:t>
            </a:fld>
            <a:endParaRPr lang="en-US"/>
          </a:p>
        </p:txBody>
      </p:sp>
    </p:spTree>
    <p:extLst>
      <p:ext uri="{BB962C8B-B14F-4D97-AF65-F5344CB8AC3E}">
        <p14:creationId xmlns:p14="http://schemas.microsoft.com/office/powerpoint/2010/main" val="27908825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22A6324-9813-419B-838B-E261FB833B03}" type="slidenum">
              <a:rPr lang="en-US" smtClean="0"/>
              <a:t>7</a:t>
            </a:fld>
            <a:endParaRPr lang="en-US"/>
          </a:p>
        </p:txBody>
      </p:sp>
    </p:spTree>
    <p:extLst>
      <p:ext uri="{BB962C8B-B14F-4D97-AF65-F5344CB8AC3E}">
        <p14:creationId xmlns:p14="http://schemas.microsoft.com/office/powerpoint/2010/main" val="18537626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04800" y="4415790"/>
            <a:ext cx="6477000" cy="4728210"/>
          </a:xfrm>
        </p:spPr>
        <p:txBody>
          <a:bodyPr/>
          <a:lstStyle/>
          <a:p>
            <a:r>
              <a:rPr lang="en-US" b="1" dirty="0">
                <a:latin typeface="Times New Roman" pitchFamily="18" charset="0"/>
                <a:cs typeface="Times New Roman" pitchFamily="18" charset="0"/>
              </a:rPr>
              <a:t>Here is a summary of the changes</a:t>
            </a:r>
            <a:r>
              <a:rPr lang="en-US" dirty="0">
                <a:latin typeface="Times New Roman" pitchFamily="18" charset="0"/>
                <a:cs typeface="Times New Roman" pitchFamily="18" charset="0"/>
              </a:rPr>
              <a:t>:</a:t>
            </a:r>
          </a:p>
          <a:p>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1. </a:t>
            </a:r>
            <a:r>
              <a:rPr lang="en-US" u="sng" dirty="0">
                <a:latin typeface="Times New Roman" pitchFamily="18" charset="0"/>
                <a:cs typeface="Times New Roman" pitchFamily="18" charset="0"/>
              </a:rPr>
              <a:t>1958 – “Records” First legislated</a:t>
            </a:r>
          </a:p>
          <a:p>
            <a:r>
              <a:rPr lang="en-US" b="1" dirty="0">
                <a:latin typeface="Times New Roman" pitchFamily="18" charset="0"/>
                <a:cs typeface="Times New Roman" pitchFamily="18" charset="0"/>
              </a:rPr>
              <a:t>1958</a:t>
            </a:r>
            <a:r>
              <a:rPr lang="en-US" dirty="0">
                <a:latin typeface="Times New Roman" pitchFamily="18" charset="0"/>
                <a:cs typeface="Times New Roman" pitchFamily="18" charset="0"/>
              </a:rPr>
              <a:t>, Ch. 98, added a new Article 1.1, “Board of History and Archives” to Title 41, Chapter 4.  It included ARS 41-723, “Records”, which was basically a definition paragraph.</a:t>
            </a:r>
          </a:p>
          <a:p>
            <a:r>
              <a:rPr lang="en-US" dirty="0">
                <a:latin typeface="Times New Roman" pitchFamily="18" charset="0"/>
                <a:cs typeface="Times New Roman" pitchFamily="18" charset="0"/>
              </a:rPr>
              <a:t> </a:t>
            </a:r>
          </a:p>
          <a:p>
            <a:r>
              <a:rPr lang="en-US" dirty="0">
                <a:latin typeface="Times New Roman" pitchFamily="18" charset="0"/>
                <a:cs typeface="Times New Roman" pitchFamily="18" charset="0"/>
              </a:rPr>
              <a:t>2. </a:t>
            </a:r>
            <a:r>
              <a:rPr lang="en-US" u="sng" dirty="0">
                <a:latin typeface="Times New Roman" pitchFamily="18" charset="0"/>
                <a:cs typeface="Times New Roman" pitchFamily="18" charset="0"/>
              </a:rPr>
              <a:t>1976 - LAPR moved from ADOA to State Legislature</a:t>
            </a:r>
          </a:p>
          <a:p>
            <a:r>
              <a:rPr lang="en-US" b="1" dirty="0">
                <a:latin typeface="Times New Roman" pitchFamily="18" charset="0"/>
                <a:cs typeface="Times New Roman" pitchFamily="18" charset="0"/>
              </a:rPr>
              <a:t>Laws 1976</a:t>
            </a:r>
            <a:r>
              <a:rPr lang="en-US" dirty="0">
                <a:latin typeface="Times New Roman" pitchFamily="18" charset="0"/>
                <a:cs typeface="Times New Roman" pitchFamily="18" charset="0"/>
              </a:rPr>
              <a:t>, Ch. 104, abolished the Division of Library, Archives and Public Records within the </a:t>
            </a:r>
            <a:r>
              <a:rPr lang="en-US" u="sng" dirty="0">
                <a:latin typeface="Times New Roman" pitchFamily="18" charset="0"/>
                <a:cs typeface="Times New Roman" pitchFamily="18" charset="0"/>
              </a:rPr>
              <a:t>Department of Administration</a:t>
            </a:r>
            <a:r>
              <a:rPr lang="en-US" dirty="0">
                <a:latin typeface="Times New Roman" pitchFamily="18" charset="0"/>
                <a:cs typeface="Times New Roman" pitchFamily="18" charset="0"/>
              </a:rPr>
              <a:t> and established the Department of Library, Archives and Public Records </a:t>
            </a:r>
            <a:r>
              <a:rPr lang="en-US" b="1" dirty="0">
                <a:latin typeface="Times New Roman" pitchFamily="18" charset="0"/>
                <a:cs typeface="Times New Roman" pitchFamily="18" charset="0"/>
              </a:rPr>
              <a:t>within the Legislative Branch</a:t>
            </a:r>
            <a:r>
              <a:rPr lang="en-US" dirty="0">
                <a:latin typeface="Times New Roman" pitchFamily="18" charset="0"/>
                <a:cs typeface="Times New Roman" pitchFamily="18" charset="0"/>
              </a:rPr>
              <a:t>. </a:t>
            </a:r>
          </a:p>
          <a:p>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3. </a:t>
            </a:r>
            <a:r>
              <a:rPr lang="en-US" u="sng" dirty="0">
                <a:latin typeface="Times New Roman" pitchFamily="18" charset="0"/>
                <a:cs typeface="Times New Roman" pitchFamily="18" charset="0"/>
              </a:rPr>
              <a:t>2011- LAPR moved to Secretary of State (SOS) and statutes renumbered</a:t>
            </a:r>
          </a:p>
          <a:p>
            <a:r>
              <a:rPr lang="en-US" dirty="0">
                <a:latin typeface="Times New Roman" pitchFamily="18" charset="0"/>
                <a:cs typeface="Times New Roman" pitchFamily="18" charset="0"/>
              </a:rPr>
              <a:t>For 41-151.18, the most recent change was the renumbering when we switched to Secretary of state.   </a:t>
            </a:r>
            <a:r>
              <a:rPr lang="en-US" b="1" dirty="0">
                <a:latin typeface="Times New Roman" pitchFamily="18" charset="0"/>
                <a:cs typeface="Times New Roman" pitchFamily="18" charset="0"/>
              </a:rPr>
              <a:t>2011</a:t>
            </a:r>
            <a:r>
              <a:rPr lang="en-US" dirty="0">
                <a:latin typeface="Times New Roman" pitchFamily="18" charset="0"/>
                <a:cs typeface="Times New Roman" pitchFamily="18" charset="0"/>
              </a:rPr>
              <a:t>, Ch. 18, transferred &amp; renumbered Chapter 8, Article 3, for placement </a:t>
            </a:r>
            <a:r>
              <a:rPr lang="en-US" b="1" dirty="0">
                <a:latin typeface="Times New Roman" pitchFamily="18" charset="0"/>
                <a:cs typeface="Times New Roman" pitchFamily="18" charset="0"/>
              </a:rPr>
              <a:t>under the Secretary of State</a:t>
            </a:r>
            <a:r>
              <a:rPr lang="en-US" dirty="0">
                <a:latin typeface="Times New Roman" pitchFamily="18" charset="0"/>
                <a:cs typeface="Times New Roman" pitchFamily="18" charset="0"/>
              </a:rPr>
              <a:t>.  ARS 41-1350 became ARS 41-151.18, “Definition of records”. </a:t>
            </a:r>
          </a:p>
          <a:p>
            <a:endParaRPr lang="en-US" b="1" dirty="0">
              <a:latin typeface="Times New Roman" pitchFamily="18" charset="0"/>
              <a:cs typeface="Times New Roman" pitchFamily="18" charset="0"/>
            </a:endParaRPr>
          </a:p>
          <a:p>
            <a:r>
              <a:rPr lang="en-US" dirty="0">
                <a:latin typeface="Times New Roman" pitchFamily="18" charset="0"/>
                <a:cs typeface="Times New Roman" pitchFamily="18" charset="0"/>
              </a:rPr>
              <a:t>4. </a:t>
            </a:r>
            <a:r>
              <a:rPr lang="en-US" u="sng" dirty="0">
                <a:latin typeface="Times New Roman" pitchFamily="18" charset="0"/>
                <a:cs typeface="Times New Roman" pitchFamily="18" charset="0"/>
              </a:rPr>
              <a:t>1974 - Added phrase dealing with “imaging”</a:t>
            </a:r>
          </a:p>
          <a:p>
            <a:r>
              <a:rPr lang="en-US" dirty="0">
                <a:latin typeface="Times New Roman" pitchFamily="18" charset="0"/>
                <a:cs typeface="Times New Roman" pitchFamily="18" charset="0"/>
              </a:rPr>
              <a:t>Laws 1974, Ch. 42, sec. 4, amended ARS 41-756 to add the wording </a:t>
            </a:r>
            <a:r>
              <a:rPr lang="en-US" b="1" dirty="0">
                <a:latin typeface="Times New Roman" pitchFamily="18" charset="0"/>
                <a:cs typeface="Times New Roman" pitchFamily="18" charset="0"/>
              </a:rPr>
              <a:t>“including </a:t>
            </a:r>
            <a:r>
              <a:rPr lang="en-US" b="1" dirty="0" err="1">
                <a:latin typeface="Times New Roman" pitchFamily="18" charset="0"/>
                <a:cs typeface="Times New Roman" pitchFamily="18" charset="0"/>
              </a:rPr>
              <a:t>microphotographic</a:t>
            </a:r>
            <a:r>
              <a:rPr lang="en-US" b="1" dirty="0">
                <a:latin typeface="Times New Roman" pitchFamily="18" charset="0"/>
                <a:cs typeface="Times New Roman" pitchFamily="18" charset="0"/>
              </a:rPr>
              <a:t> film prints or copies of such items reproduced pursuant to section 41-754.01”</a:t>
            </a:r>
            <a:r>
              <a:rPr lang="en-US" dirty="0">
                <a:latin typeface="Times New Roman" pitchFamily="18" charset="0"/>
                <a:cs typeface="Times New Roman" pitchFamily="18" charset="0"/>
              </a:rPr>
              <a:t> to the definition of “Records.”</a:t>
            </a:r>
          </a:p>
          <a:p>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5. </a:t>
            </a:r>
            <a:r>
              <a:rPr lang="en-US" u="sng" dirty="0">
                <a:latin typeface="Times New Roman" pitchFamily="18" charset="0"/>
                <a:cs typeface="Times New Roman" pitchFamily="18" charset="0"/>
              </a:rPr>
              <a:t>1985 – Updated “imaging” to include electronic media</a:t>
            </a:r>
          </a:p>
          <a:p>
            <a:r>
              <a:rPr lang="en-US" b="1" dirty="0">
                <a:latin typeface="Times New Roman" pitchFamily="18" charset="0"/>
                <a:cs typeface="Times New Roman" pitchFamily="18" charset="0"/>
              </a:rPr>
              <a:t>Laws 1985</a:t>
            </a:r>
            <a:r>
              <a:rPr lang="en-US" dirty="0">
                <a:latin typeface="Times New Roman" pitchFamily="18" charset="0"/>
                <a:cs typeface="Times New Roman" pitchFamily="18" charset="0"/>
              </a:rPr>
              <a:t>, Ch. 213, sec. 12, amended ARS 41-1350 as follows: </a:t>
            </a:r>
            <a:r>
              <a:rPr lang="en-US" b="1" dirty="0">
                <a:latin typeface="Times New Roman" pitchFamily="18" charset="0"/>
                <a:cs typeface="Times New Roman" pitchFamily="18" charset="0"/>
              </a:rPr>
              <a:t>“… including</a:t>
            </a:r>
            <a:r>
              <a:rPr lang="en-US" dirty="0">
                <a:latin typeface="Times New Roman" pitchFamily="18" charset="0"/>
                <a:cs typeface="Times New Roman" pitchFamily="18" charset="0"/>
              </a:rPr>
              <a:t> </a:t>
            </a:r>
            <a:r>
              <a:rPr lang="en-US" b="1" strike="sngStrike" dirty="0" err="1">
                <a:latin typeface="Times New Roman" pitchFamily="18" charset="0"/>
                <a:cs typeface="Times New Roman" pitchFamily="18" charset="0"/>
              </a:rPr>
              <a:t>microphotographic</a:t>
            </a:r>
            <a:r>
              <a:rPr lang="en-US" b="1" strike="sngStrike" dirty="0">
                <a:latin typeface="Times New Roman" pitchFamily="18" charset="0"/>
                <a:cs typeface="Times New Roman" pitchFamily="18" charset="0"/>
              </a:rPr>
              <a:t> film</a:t>
            </a:r>
            <a:r>
              <a:rPr lang="en-US" b="1" dirty="0">
                <a:latin typeface="Times New Roman" pitchFamily="18" charset="0"/>
                <a:cs typeface="Times New Roman" pitchFamily="18" charset="0"/>
              </a:rPr>
              <a:t> prints or copies of such items PRODUCED OR reproduced ON FILM OR ELECTRONIC MEDIA pursuant to section 41-1348, …”</a:t>
            </a:r>
            <a:endParaRPr lang="en-US" dirty="0">
              <a:latin typeface="Times New Roman" pitchFamily="18" charset="0"/>
              <a:cs typeface="Times New Roman" pitchFamily="18" charset="0"/>
            </a:endParaRPr>
          </a:p>
          <a:p>
            <a:endParaRPr lang="en-US" dirty="0"/>
          </a:p>
        </p:txBody>
      </p:sp>
      <p:sp>
        <p:nvSpPr>
          <p:cNvPr id="4" name="Slide Number Placeholder 3"/>
          <p:cNvSpPr>
            <a:spLocks noGrp="1"/>
          </p:cNvSpPr>
          <p:nvPr>
            <p:ph type="sldNum" sz="quarter" idx="10"/>
          </p:nvPr>
        </p:nvSpPr>
        <p:spPr/>
        <p:txBody>
          <a:bodyPr/>
          <a:lstStyle/>
          <a:p>
            <a:fld id="{622A6324-9813-419B-838B-E261FB833B03}" type="slidenum">
              <a:rPr lang="en-US" smtClean="0"/>
              <a:t>8</a:t>
            </a:fld>
            <a:endParaRPr lang="en-US"/>
          </a:p>
        </p:txBody>
      </p:sp>
    </p:spTree>
    <p:extLst>
      <p:ext uri="{BB962C8B-B14F-4D97-AF65-F5344CB8AC3E}">
        <p14:creationId xmlns:p14="http://schemas.microsoft.com/office/powerpoint/2010/main" val="12056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ChangeArrowheads="1" noTextEdit="1"/>
          </p:cNvSpPr>
          <p:nvPr>
            <p:ph type="sldImg"/>
          </p:nvPr>
        </p:nvSpPr>
        <p:spPr>
          <a:xfrm>
            <a:off x="1185863" y="700088"/>
            <a:ext cx="4641850" cy="3482975"/>
          </a:xfrm>
          <a:ln/>
        </p:spPr>
      </p:sp>
      <p:sp>
        <p:nvSpPr>
          <p:cNvPr id="91139" name="Rectangle 3"/>
          <p:cNvSpPr>
            <a:spLocks noGrp="1" noChangeArrowheads="1"/>
          </p:cNvSpPr>
          <p:nvPr>
            <p:ph type="body" idx="1"/>
          </p:nvPr>
        </p:nvSpPr>
        <p:spPr>
          <a:xfrm>
            <a:off x="935040" y="4416425"/>
            <a:ext cx="5140325" cy="4179888"/>
          </a:xfrm>
          <a:noFill/>
        </p:spPr>
        <p:txBody>
          <a:bodyPr/>
          <a:lstStyle/>
          <a:p>
            <a:pPr marL="228534" indent="-228534"/>
            <a:r>
              <a:rPr lang="en-US" altLang="en-US" smtClean="0">
                <a:latin typeface="Times New Roman" pitchFamily="18" charset="0"/>
              </a:rPr>
              <a:t>Salient Points</a:t>
            </a:r>
          </a:p>
          <a:p>
            <a:pPr marL="228534" indent="-228534">
              <a:buFontTx/>
              <a:buAutoNum type="arabicPeriod"/>
            </a:pPr>
            <a:r>
              <a:rPr lang="en-US" altLang="en-US" smtClean="0">
                <a:latin typeface="Times New Roman" pitchFamily="18" charset="0"/>
              </a:rPr>
              <a:t>Up to each agency/organization to decide if they will use electronic records.  </a:t>
            </a:r>
            <a:r>
              <a:rPr lang="en-US" altLang="en-US" b="1" smtClean="0">
                <a:latin typeface="Times New Roman" pitchFamily="18" charset="0"/>
              </a:rPr>
              <a:t>But</a:t>
            </a:r>
            <a:r>
              <a:rPr lang="en-US" altLang="en-US" smtClean="0">
                <a:latin typeface="Times New Roman" pitchFamily="18" charset="0"/>
              </a:rPr>
              <a:t>, if they do the electronic records need to adhere to the ARS public records laws, etc.</a:t>
            </a:r>
          </a:p>
          <a:p>
            <a:pPr marL="228534" indent="-228534">
              <a:buFontTx/>
              <a:buAutoNum type="arabicPeriod"/>
            </a:pPr>
            <a:r>
              <a:rPr lang="en-US" altLang="en-US" smtClean="0">
                <a:latin typeface="Times New Roman" pitchFamily="18" charset="0"/>
              </a:rPr>
              <a:t> State agencies need to comply with Government Information Technology Agency (GITA) in the use and implementation of electronic records</a:t>
            </a:r>
          </a:p>
          <a:p>
            <a:pPr marL="228534" indent="-228534">
              <a:buFontTx/>
              <a:buAutoNum type="arabicPeriod"/>
            </a:pPr>
            <a:r>
              <a:rPr lang="en-US" altLang="en-US" smtClean="0">
                <a:latin typeface="Times New Roman" pitchFamily="18" charset="0"/>
              </a:rPr>
              <a:t> If electronic signatures are used, then organizations must comply with e-signature guidelines set forth by the Secretary of State’s Office</a:t>
            </a:r>
          </a:p>
        </p:txBody>
      </p:sp>
      <p:sp>
        <p:nvSpPr>
          <p:cNvPr id="91140" name="Header Placeholder 1"/>
          <p:cNvSpPr>
            <a:spLocks noGrp="1"/>
          </p:cNvSpPr>
          <p:nvPr>
            <p:ph type="hdr" sz="quarter"/>
          </p:nvPr>
        </p:nvSpPr>
        <p:spPr>
          <a:noFill/>
        </p:spPr>
        <p:txBody>
          <a:bodyPr/>
          <a:lstStyle>
            <a:lvl1pPr defTabSz="928416">
              <a:defRPr>
                <a:solidFill>
                  <a:schemeClr val="tx1"/>
                </a:solidFill>
                <a:latin typeface="Lucida Handwriting" pitchFamily="66" charset="0"/>
              </a:defRPr>
            </a:lvl1pPr>
            <a:lvl2pPr marL="742732" indent="-285666" defTabSz="928416">
              <a:defRPr>
                <a:solidFill>
                  <a:schemeClr val="tx1"/>
                </a:solidFill>
                <a:latin typeface="Lucida Handwriting" pitchFamily="66" charset="0"/>
              </a:defRPr>
            </a:lvl2pPr>
            <a:lvl3pPr marL="1142666" indent="-228534" defTabSz="928416">
              <a:defRPr>
                <a:solidFill>
                  <a:schemeClr val="tx1"/>
                </a:solidFill>
                <a:latin typeface="Lucida Handwriting" pitchFamily="66" charset="0"/>
              </a:defRPr>
            </a:lvl3pPr>
            <a:lvl4pPr marL="1599731" indent="-228534" defTabSz="928416">
              <a:defRPr>
                <a:solidFill>
                  <a:schemeClr val="tx1"/>
                </a:solidFill>
                <a:latin typeface="Lucida Handwriting" pitchFamily="66" charset="0"/>
              </a:defRPr>
            </a:lvl4pPr>
            <a:lvl5pPr marL="2056798" indent="-228534" defTabSz="928416">
              <a:defRPr>
                <a:solidFill>
                  <a:schemeClr val="tx1"/>
                </a:solidFill>
                <a:latin typeface="Lucida Handwriting" pitchFamily="66" charset="0"/>
              </a:defRPr>
            </a:lvl5pPr>
            <a:lvl6pPr marL="2513864" indent="-228534" defTabSz="928416" eaLnBrk="0" fontAlgn="base" hangingPunct="0">
              <a:spcBef>
                <a:spcPct val="0"/>
              </a:spcBef>
              <a:spcAft>
                <a:spcPct val="0"/>
              </a:spcAft>
              <a:defRPr>
                <a:solidFill>
                  <a:schemeClr val="tx1"/>
                </a:solidFill>
                <a:latin typeface="Lucida Handwriting" pitchFamily="66" charset="0"/>
              </a:defRPr>
            </a:lvl6pPr>
            <a:lvl7pPr marL="2970929" indent="-228534" defTabSz="928416" eaLnBrk="0" fontAlgn="base" hangingPunct="0">
              <a:spcBef>
                <a:spcPct val="0"/>
              </a:spcBef>
              <a:spcAft>
                <a:spcPct val="0"/>
              </a:spcAft>
              <a:defRPr>
                <a:solidFill>
                  <a:schemeClr val="tx1"/>
                </a:solidFill>
                <a:latin typeface="Lucida Handwriting" pitchFamily="66" charset="0"/>
              </a:defRPr>
            </a:lvl7pPr>
            <a:lvl8pPr marL="3427996" indent="-228534" defTabSz="928416" eaLnBrk="0" fontAlgn="base" hangingPunct="0">
              <a:spcBef>
                <a:spcPct val="0"/>
              </a:spcBef>
              <a:spcAft>
                <a:spcPct val="0"/>
              </a:spcAft>
              <a:defRPr>
                <a:solidFill>
                  <a:schemeClr val="tx1"/>
                </a:solidFill>
                <a:latin typeface="Lucida Handwriting" pitchFamily="66" charset="0"/>
              </a:defRPr>
            </a:lvl8pPr>
            <a:lvl9pPr marL="3885061" indent="-228534" defTabSz="928416" eaLnBrk="0" fontAlgn="base" hangingPunct="0">
              <a:spcBef>
                <a:spcPct val="0"/>
              </a:spcBef>
              <a:spcAft>
                <a:spcPct val="0"/>
              </a:spcAft>
              <a:defRPr>
                <a:solidFill>
                  <a:schemeClr val="tx1"/>
                </a:solidFill>
                <a:latin typeface="Lucida Handwriting" pitchFamily="66" charset="0"/>
              </a:defRPr>
            </a:lvl9pPr>
          </a:lstStyle>
          <a:p>
            <a:r>
              <a:rPr lang="en-US" altLang="en-US" smtClean="0">
                <a:latin typeface="Times New Roman" pitchFamily="18" charset="0"/>
              </a:rPr>
              <a:t>Managing Government Records In Any Format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12/2/2013</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B6F15528-21DE-4FAA-801E-634DDDAF4B2B}" type="slidenum">
              <a:rPr lang="en-US" smtClean="0"/>
              <a:pPr/>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12/2/2013</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1D8BD707-D9CF-40AE-B4C6-C98DA3205C09}" type="datetimeFigureOut">
              <a:rPr lang="en-US" smtClean="0"/>
              <a:pPr/>
              <a:t>12/2/2013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12/2/2013</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1D8BD707-D9CF-40AE-B4C6-C98DA3205C09}" type="datetimeFigureOut">
              <a:rPr lang="en-US" smtClean="0"/>
              <a:pPr/>
              <a:t>12/2/2013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B6F15528-21DE-4FAA-801E-634DDDAF4B2B}" type="slidenum">
              <a:rPr lang="en-US" smtClean="0"/>
              <a:pPr/>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www.azlibrary.gov/records/forms.aspx" TargetMode="External"/><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hyperlink" Target="http://www.azlibrary.gov/archives/documents/pdf/Certificate%20of%20Compliance_Processing%20of%20Permanent%20Micrographics_April%203%202013.pdf" TargetMode="External"/><Relationship Id="rId5" Type="http://schemas.openxmlformats.org/officeDocument/2006/relationships/hyperlink" Target="http://www.azlibrary.gov/records/documents/pdf/Microfilming.pdf" TargetMode="External"/><Relationship Id="rId4" Type="http://schemas.openxmlformats.org/officeDocument/2006/relationships/hyperlink" Target="http://www.azlibrary.gov/records/documents/pdf/Imaging.pdf"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8" Type="http://schemas.openxmlformats.org/officeDocument/2006/relationships/hyperlink" Target="http://www.azleg.gov/ombudsman/default.asp" TargetMode="External"/><Relationship Id="rId13" Type="http://schemas.openxmlformats.org/officeDocument/2006/relationships/hyperlink" Target="http://www.archives.gov/records-mgmt/" TargetMode="External"/><Relationship Id="rId3" Type="http://schemas.openxmlformats.org/officeDocument/2006/relationships/hyperlink" Target="http://www.azlibrary.gov/records/" TargetMode="External"/><Relationship Id="rId7" Type="http://schemas.openxmlformats.org/officeDocument/2006/relationships/hyperlink" Target="mailto:msturgeon@azlibrary.gov" TargetMode="External"/><Relationship Id="rId12" Type="http://schemas.openxmlformats.org/officeDocument/2006/relationships/hyperlink" Target="http://www.icrm.org/" TargetMode="External"/><Relationship Id="rId2" Type="http://schemas.openxmlformats.org/officeDocument/2006/relationships/notesSlide" Target="../notesSlides/notesSlide57.xml"/><Relationship Id="rId1" Type="http://schemas.openxmlformats.org/officeDocument/2006/relationships/slideLayout" Target="../slideLayouts/slideLayout2.xml"/><Relationship Id="rId6" Type="http://schemas.openxmlformats.org/officeDocument/2006/relationships/hyperlink" Target="mailto:jkirkpatrick@azlibrary.gov" TargetMode="External"/><Relationship Id="rId11" Type="http://schemas.openxmlformats.org/officeDocument/2006/relationships/hyperlink" Target="http://www.arma.org/" TargetMode="External"/><Relationship Id="rId5" Type="http://schemas.openxmlformats.org/officeDocument/2006/relationships/hyperlink" Target="mailto:kgray@azlibrary.gov" TargetMode="External"/><Relationship Id="rId10" Type="http://schemas.openxmlformats.org/officeDocument/2006/relationships/hyperlink" Target="http://www.aiim.org/" TargetMode="External"/><Relationship Id="rId4" Type="http://schemas.openxmlformats.org/officeDocument/2006/relationships/hyperlink" Target="mailto:records@azlibrary.gov" TargetMode="External"/><Relationship Id="rId9" Type="http://schemas.openxmlformats.org/officeDocument/2006/relationships/hyperlink" Target="https://www.azag.gov/sites/default/files/sites/all/docs/agency-handbook/ch06.pdf" TargetMode="External"/><Relationship Id="rId14" Type="http://schemas.openxmlformats.org/officeDocument/2006/relationships/hyperlink" Target="http://www.nagara.org/index.cfm"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Session 5 of 7 on records management</a:t>
            </a:r>
            <a:endParaRPr lang="en-US" dirty="0"/>
          </a:p>
        </p:txBody>
      </p:sp>
      <p:sp>
        <p:nvSpPr>
          <p:cNvPr id="3" name="Title 2"/>
          <p:cNvSpPr>
            <a:spLocks noGrp="1"/>
          </p:cNvSpPr>
          <p:nvPr>
            <p:ph type="ctrTitle"/>
          </p:nvPr>
        </p:nvSpPr>
        <p:spPr/>
        <p:txBody>
          <a:bodyPr/>
          <a:lstStyle/>
          <a:p>
            <a:r>
              <a:rPr lang="en-US" sz="3600" dirty="0" smtClean="0"/>
              <a:t>Electronic Records Management</a:t>
            </a:r>
            <a:endParaRPr lang="en-US" sz="3600" dirty="0"/>
          </a:p>
        </p:txBody>
      </p:sp>
    </p:spTree>
    <p:extLst>
      <p:ext uri="{BB962C8B-B14F-4D97-AF65-F5344CB8AC3E}">
        <p14:creationId xmlns:p14="http://schemas.microsoft.com/office/powerpoint/2010/main" val="9946735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r>
              <a:rPr lang="en-US" altLang="en-US" dirty="0" smtClean="0">
                <a:solidFill>
                  <a:schemeClr val="bg2">
                    <a:lumMod val="75000"/>
                  </a:schemeClr>
                </a:solidFill>
              </a:rPr>
              <a:t>Scanning Records Needs Pre-approval</a:t>
            </a:r>
            <a:br>
              <a:rPr lang="en-US" altLang="en-US" dirty="0" smtClean="0">
                <a:solidFill>
                  <a:schemeClr val="bg2">
                    <a:lumMod val="75000"/>
                  </a:schemeClr>
                </a:solidFill>
              </a:rPr>
            </a:br>
            <a:r>
              <a:rPr lang="en-US" altLang="en-US" sz="3100" i="1" dirty="0">
                <a:solidFill>
                  <a:schemeClr val="bg2">
                    <a:lumMod val="75000"/>
                  </a:schemeClr>
                </a:solidFill>
                <a:latin typeface="Arial" charset="0"/>
              </a:rPr>
              <a:t>ARS 41-151.16(A</a:t>
            </a:r>
            <a:r>
              <a:rPr lang="en-US" altLang="en-US" sz="3100" i="1" dirty="0" smtClean="0">
                <a:solidFill>
                  <a:schemeClr val="bg2">
                    <a:lumMod val="75000"/>
                  </a:schemeClr>
                </a:solidFill>
                <a:latin typeface="Arial" charset="0"/>
              </a:rPr>
              <a:t>)</a:t>
            </a:r>
            <a:endParaRPr lang="en-US" altLang="en-US" sz="3100" dirty="0" smtClean="0">
              <a:solidFill>
                <a:schemeClr val="bg2">
                  <a:lumMod val="75000"/>
                </a:schemeClr>
              </a:solidFill>
            </a:endParaRPr>
          </a:p>
        </p:txBody>
      </p:sp>
      <p:sp>
        <p:nvSpPr>
          <p:cNvPr id="8195" name="Text Box 3"/>
          <p:cNvSpPr txBox="1">
            <a:spLocks noChangeArrowheads="1"/>
          </p:cNvSpPr>
          <p:nvPr/>
        </p:nvSpPr>
        <p:spPr bwMode="auto">
          <a:xfrm>
            <a:off x="381000" y="1676400"/>
            <a:ext cx="8305800" cy="49859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kumimoji="1" sz="3200">
                <a:solidFill>
                  <a:schemeClr val="tx1"/>
                </a:solidFill>
                <a:latin typeface="Lucida Sans" pitchFamily="34" charset="0"/>
              </a:defRPr>
            </a:lvl1pPr>
            <a:lvl2pPr marL="742950" indent="-285750">
              <a:spcBef>
                <a:spcPct val="20000"/>
              </a:spcBef>
              <a:buChar char="•"/>
              <a:defRPr kumimoji="1" sz="2800">
                <a:solidFill>
                  <a:schemeClr val="tx1"/>
                </a:solidFill>
                <a:latin typeface="Lucida Sans" pitchFamily="34" charset="0"/>
              </a:defRPr>
            </a:lvl2pPr>
            <a:lvl3pPr marL="1143000" indent="-228600">
              <a:spcBef>
                <a:spcPct val="20000"/>
              </a:spcBef>
              <a:buChar char="•"/>
              <a:defRPr kumimoji="1" sz="2400">
                <a:solidFill>
                  <a:schemeClr val="tx1"/>
                </a:solidFill>
                <a:latin typeface="Lucida Sans" pitchFamily="34" charset="0"/>
              </a:defRPr>
            </a:lvl3pPr>
            <a:lvl4pPr marL="1600200" indent="-228600">
              <a:spcBef>
                <a:spcPct val="20000"/>
              </a:spcBef>
              <a:buChar char="•"/>
              <a:defRPr kumimoji="1" sz="2000">
                <a:solidFill>
                  <a:schemeClr val="tx1"/>
                </a:solidFill>
                <a:latin typeface="Lucida Sans" pitchFamily="34" charset="0"/>
              </a:defRPr>
            </a:lvl4pPr>
            <a:lvl5pPr marL="2057400" indent="-228600">
              <a:spcBef>
                <a:spcPct val="20000"/>
              </a:spcBef>
              <a:buChar char="•"/>
              <a:defRPr kumimoji="1" sz="2000">
                <a:solidFill>
                  <a:schemeClr val="tx1"/>
                </a:solidFill>
                <a:latin typeface="Lucida Sans" pitchFamily="34" charset="0"/>
              </a:defRPr>
            </a:lvl5pPr>
            <a:lvl6pPr marL="2514600" indent="-228600" eaLnBrk="0" fontAlgn="base" hangingPunct="0">
              <a:spcBef>
                <a:spcPct val="20000"/>
              </a:spcBef>
              <a:spcAft>
                <a:spcPct val="0"/>
              </a:spcAft>
              <a:buChar char="•"/>
              <a:defRPr kumimoji="1" sz="2000">
                <a:solidFill>
                  <a:schemeClr val="tx1"/>
                </a:solidFill>
                <a:latin typeface="Lucida Sans" pitchFamily="34" charset="0"/>
              </a:defRPr>
            </a:lvl6pPr>
            <a:lvl7pPr marL="2971800" indent="-228600" eaLnBrk="0" fontAlgn="base" hangingPunct="0">
              <a:spcBef>
                <a:spcPct val="20000"/>
              </a:spcBef>
              <a:spcAft>
                <a:spcPct val="0"/>
              </a:spcAft>
              <a:buChar char="•"/>
              <a:defRPr kumimoji="1" sz="2000">
                <a:solidFill>
                  <a:schemeClr val="tx1"/>
                </a:solidFill>
                <a:latin typeface="Lucida Sans" pitchFamily="34" charset="0"/>
              </a:defRPr>
            </a:lvl7pPr>
            <a:lvl8pPr marL="3429000" indent="-228600" eaLnBrk="0" fontAlgn="base" hangingPunct="0">
              <a:spcBef>
                <a:spcPct val="20000"/>
              </a:spcBef>
              <a:spcAft>
                <a:spcPct val="0"/>
              </a:spcAft>
              <a:buChar char="•"/>
              <a:defRPr kumimoji="1" sz="2000">
                <a:solidFill>
                  <a:schemeClr val="tx1"/>
                </a:solidFill>
                <a:latin typeface="Lucida Sans" pitchFamily="34" charset="0"/>
              </a:defRPr>
            </a:lvl8pPr>
            <a:lvl9pPr marL="3886200" indent="-228600" eaLnBrk="0" fontAlgn="base" hangingPunct="0">
              <a:spcBef>
                <a:spcPct val="20000"/>
              </a:spcBef>
              <a:spcAft>
                <a:spcPct val="0"/>
              </a:spcAft>
              <a:buChar char="•"/>
              <a:defRPr kumimoji="1" sz="2000">
                <a:solidFill>
                  <a:schemeClr val="tx1"/>
                </a:solidFill>
                <a:latin typeface="Lucida Sans" pitchFamily="34" charset="0"/>
              </a:defRPr>
            </a:lvl9pPr>
          </a:lstStyle>
          <a:p>
            <a:pPr>
              <a:spcBef>
                <a:spcPct val="0"/>
              </a:spcBef>
              <a:buClrTx/>
              <a:buFontTx/>
              <a:buNone/>
            </a:pPr>
            <a:r>
              <a:rPr kumimoji="0" lang="en-US" altLang="en-US" sz="2000" dirty="0" smtClean="0">
                <a:solidFill>
                  <a:srgbClr val="C00000"/>
                </a:solidFill>
                <a:latin typeface="Arial" charset="0"/>
                <a:cs typeface="Arial" charset="0"/>
              </a:rPr>
              <a:t>Each </a:t>
            </a:r>
            <a:r>
              <a:rPr kumimoji="0" lang="en-US" altLang="en-US" sz="2000" dirty="0">
                <a:solidFill>
                  <a:srgbClr val="C00000"/>
                </a:solidFill>
                <a:latin typeface="Arial" charset="0"/>
                <a:cs typeface="Arial" charset="0"/>
              </a:rPr>
              <a:t>agency of this state or any of its political subdivisions </a:t>
            </a:r>
            <a:r>
              <a:rPr kumimoji="0" lang="en-US" altLang="en-US" sz="2000" u="sng" dirty="0">
                <a:solidFill>
                  <a:srgbClr val="C00000"/>
                </a:solidFill>
                <a:latin typeface="Arial" charset="0"/>
                <a:cs typeface="Arial" charset="0"/>
              </a:rPr>
              <a:t>may implement a program for the production or reproduction</a:t>
            </a:r>
            <a:r>
              <a:rPr kumimoji="0" lang="en-US" altLang="en-US" sz="2000" dirty="0">
                <a:solidFill>
                  <a:srgbClr val="C00000"/>
                </a:solidFill>
                <a:latin typeface="Arial" charset="0"/>
                <a:cs typeface="Arial" charset="0"/>
              </a:rPr>
              <a:t> </a:t>
            </a:r>
            <a:r>
              <a:rPr kumimoji="0" lang="en-US" altLang="en-US" sz="2000" dirty="0" smtClean="0">
                <a:solidFill>
                  <a:srgbClr val="C00000"/>
                </a:solidFill>
                <a:latin typeface="Arial" charset="0"/>
                <a:cs typeface="Arial" charset="0"/>
              </a:rPr>
              <a:t>by…digital </a:t>
            </a:r>
            <a:r>
              <a:rPr kumimoji="0" lang="en-US" altLang="en-US" sz="2000" dirty="0">
                <a:solidFill>
                  <a:srgbClr val="C00000"/>
                </a:solidFill>
                <a:latin typeface="Arial" charset="0"/>
                <a:cs typeface="Arial" charset="0"/>
              </a:rPr>
              <a:t>imaging or other electronic media of records in its custody…and </a:t>
            </a:r>
            <a:r>
              <a:rPr kumimoji="0" lang="en-US" altLang="en-US" sz="2000" u="sng" dirty="0">
                <a:solidFill>
                  <a:srgbClr val="C00000"/>
                </a:solidFill>
                <a:latin typeface="Arial" charset="0"/>
                <a:cs typeface="Arial" charset="0"/>
              </a:rPr>
              <a:t>index such records</a:t>
            </a:r>
            <a:r>
              <a:rPr kumimoji="0" lang="en-US" altLang="en-US" sz="2000" dirty="0">
                <a:solidFill>
                  <a:srgbClr val="C00000"/>
                </a:solidFill>
                <a:latin typeface="Arial" charset="0"/>
                <a:cs typeface="Arial" charset="0"/>
              </a:rPr>
              <a:t> for convenient reference. </a:t>
            </a:r>
            <a:endParaRPr kumimoji="0" lang="en-US" altLang="en-US" sz="2000" dirty="0" smtClean="0">
              <a:solidFill>
                <a:srgbClr val="C00000"/>
              </a:solidFill>
              <a:latin typeface="Arial" charset="0"/>
              <a:cs typeface="Arial" charset="0"/>
            </a:endParaRPr>
          </a:p>
          <a:p>
            <a:pPr>
              <a:spcBef>
                <a:spcPct val="0"/>
              </a:spcBef>
              <a:buClrTx/>
              <a:buFontTx/>
              <a:buNone/>
            </a:pPr>
            <a:endParaRPr kumimoji="0" lang="en-US" altLang="en-US" sz="2000" b="1" dirty="0" smtClean="0">
              <a:latin typeface="Arial" charset="0"/>
              <a:cs typeface="Arial" charset="0"/>
            </a:endParaRPr>
          </a:p>
          <a:p>
            <a:pPr>
              <a:spcBef>
                <a:spcPct val="0"/>
              </a:spcBef>
              <a:buClrTx/>
              <a:buFontTx/>
              <a:buNone/>
            </a:pPr>
            <a:r>
              <a:rPr kumimoji="0" lang="en-US" altLang="en-US" sz="2000" b="1" dirty="0" smtClean="0">
                <a:solidFill>
                  <a:schemeClr val="bg2">
                    <a:lumMod val="50000"/>
                  </a:schemeClr>
                </a:solidFill>
                <a:latin typeface="Arial" charset="0"/>
                <a:cs typeface="Arial" charset="0"/>
              </a:rPr>
              <a:t>The </a:t>
            </a:r>
            <a:r>
              <a:rPr kumimoji="0" lang="en-US" altLang="en-US" sz="2000" b="1" dirty="0">
                <a:solidFill>
                  <a:schemeClr val="bg2">
                    <a:lumMod val="50000"/>
                  </a:schemeClr>
                </a:solidFill>
                <a:latin typeface="Arial" charset="0"/>
                <a:cs typeface="Arial" charset="0"/>
              </a:rPr>
              <a:t>agency, before the institution of any such program of production or reproduction, shall obtain approval from the director </a:t>
            </a:r>
            <a:r>
              <a:rPr kumimoji="0" lang="en-US" altLang="en-US" sz="2000" dirty="0">
                <a:solidFill>
                  <a:schemeClr val="bg2">
                    <a:lumMod val="50000"/>
                  </a:schemeClr>
                </a:solidFill>
                <a:latin typeface="Arial" charset="0"/>
                <a:cs typeface="Arial" charset="0"/>
              </a:rPr>
              <a:t>of the </a:t>
            </a:r>
            <a:r>
              <a:rPr kumimoji="0" lang="en-US" altLang="en-US" sz="2000" u="sng" dirty="0">
                <a:solidFill>
                  <a:schemeClr val="bg2">
                    <a:lumMod val="50000"/>
                  </a:schemeClr>
                </a:solidFill>
                <a:latin typeface="Arial" charset="0"/>
                <a:cs typeface="Arial" charset="0"/>
              </a:rPr>
              <a:t>types of records</a:t>
            </a:r>
            <a:r>
              <a:rPr kumimoji="0" lang="en-US" altLang="en-US" sz="2000" dirty="0">
                <a:solidFill>
                  <a:schemeClr val="bg2">
                    <a:lumMod val="50000"/>
                  </a:schemeClr>
                </a:solidFill>
                <a:latin typeface="Arial" charset="0"/>
                <a:cs typeface="Arial" charset="0"/>
              </a:rPr>
              <a:t> to be produced or reproduced and of </a:t>
            </a:r>
            <a:r>
              <a:rPr kumimoji="0" lang="en-US" altLang="en-US" sz="2000" u="sng" dirty="0">
                <a:solidFill>
                  <a:schemeClr val="bg2">
                    <a:lumMod val="50000"/>
                  </a:schemeClr>
                </a:solidFill>
                <a:latin typeface="Arial" charset="0"/>
                <a:cs typeface="Arial" charset="0"/>
              </a:rPr>
              <a:t>the methods of production, reproduction and storage </a:t>
            </a:r>
            <a:r>
              <a:rPr kumimoji="0" lang="en-US" altLang="en-US" sz="2000" dirty="0">
                <a:solidFill>
                  <a:schemeClr val="bg2">
                    <a:lumMod val="50000"/>
                  </a:schemeClr>
                </a:solidFill>
                <a:latin typeface="Arial" charset="0"/>
                <a:cs typeface="Arial" charset="0"/>
              </a:rPr>
              <a:t>and </a:t>
            </a:r>
            <a:r>
              <a:rPr kumimoji="0" lang="en-US" altLang="en-US" sz="2000" u="sng" dirty="0">
                <a:solidFill>
                  <a:schemeClr val="bg2">
                    <a:lumMod val="50000"/>
                  </a:schemeClr>
                </a:solidFill>
                <a:latin typeface="Arial" charset="0"/>
                <a:cs typeface="Arial" charset="0"/>
              </a:rPr>
              <a:t>the equipment which the agency proposes to use</a:t>
            </a:r>
            <a:r>
              <a:rPr kumimoji="0" lang="en-US" altLang="en-US" sz="2000" dirty="0">
                <a:solidFill>
                  <a:schemeClr val="bg2">
                    <a:lumMod val="50000"/>
                  </a:schemeClr>
                </a:solidFill>
                <a:latin typeface="Arial" charset="0"/>
                <a:cs typeface="Arial" charset="0"/>
              </a:rPr>
              <a:t> in connection with the production, reproduction and storage. </a:t>
            </a:r>
            <a:endParaRPr kumimoji="0" lang="en-US" altLang="en-US" sz="2000" dirty="0" smtClean="0">
              <a:solidFill>
                <a:schemeClr val="bg2">
                  <a:lumMod val="50000"/>
                </a:schemeClr>
              </a:solidFill>
              <a:latin typeface="Arial" charset="0"/>
              <a:cs typeface="Arial" charset="0"/>
            </a:endParaRPr>
          </a:p>
          <a:p>
            <a:pPr>
              <a:spcBef>
                <a:spcPct val="0"/>
              </a:spcBef>
              <a:buClrTx/>
              <a:buFontTx/>
              <a:buNone/>
            </a:pPr>
            <a:endParaRPr kumimoji="0" lang="en-US" altLang="en-US" sz="2000" dirty="0" smtClean="0">
              <a:latin typeface="Arial" charset="0"/>
              <a:cs typeface="Arial" charset="0"/>
            </a:endParaRPr>
          </a:p>
          <a:p>
            <a:pPr>
              <a:spcBef>
                <a:spcPct val="0"/>
              </a:spcBef>
              <a:buClrTx/>
              <a:buFontTx/>
              <a:buNone/>
            </a:pPr>
            <a:r>
              <a:rPr kumimoji="0" lang="en-US" altLang="en-US" sz="2000" u="sng" dirty="0" smtClean="0">
                <a:solidFill>
                  <a:srgbClr val="7030A0"/>
                </a:solidFill>
                <a:latin typeface="Arial" charset="0"/>
                <a:cs typeface="Arial" charset="0"/>
              </a:rPr>
              <a:t>Approval </a:t>
            </a:r>
            <a:r>
              <a:rPr kumimoji="0" lang="en-US" altLang="en-US" sz="2000" u="sng" dirty="0">
                <a:solidFill>
                  <a:srgbClr val="7030A0"/>
                </a:solidFill>
                <a:latin typeface="Arial" charset="0"/>
                <a:cs typeface="Arial" charset="0"/>
              </a:rPr>
              <a:t>pursuant to this subsection is necessary for digitizing programs</a:t>
            </a:r>
            <a:r>
              <a:rPr kumimoji="0" lang="en-US" altLang="en-US" sz="2000" dirty="0">
                <a:solidFill>
                  <a:srgbClr val="7030A0"/>
                </a:solidFill>
                <a:latin typeface="Arial" charset="0"/>
                <a:cs typeface="Arial" charset="0"/>
              </a:rPr>
              <a:t> but not for individual instances of digitization. On approval from the director, the source documents may be </a:t>
            </a:r>
            <a:r>
              <a:rPr kumimoji="0" lang="en-US" altLang="en-US" sz="2000" dirty="0" smtClean="0">
                <a:solidFill>
                  <a:srgbClr val="7030A0"/>
                </a:solidFill>
                <a:latin typeface="Arial" charset="0"/>
                <a:cs typeface="Arial" charset="0"/>
              </a:rPr>
              <a:t>destroyed…</a:t>
            </a:r>
          </a:p>
          <a:p>
            <a:pPr>
              <a:spcBef>
                <a:spcPct val="0"/>
              </a:spcBef>
              <a:buClrTx/>
              <a:buFontTx/>
              <a:buNone/>
            </a:pPr>
            <a:endParaRPr kumimoji="0" lang="en-US" altLang="en-US" sz="1800" dirty="0" smtClean="0">
              <a:latin typeface="Arial" charset="0"/>
              <a:cs typeface="Arial" charset="0"/>
            </a:endParaRPr>
          </a:p>
        </p:txBody>
      </p:sp>
    </p:spTree>
    <p:extLst>
      <p:ext uri="{BB962C8B-B14F-4D97-AF65-F5344CB8AC3E}">
        <p14:creationId xmlns:p14="http://schemas.microsoft.com/office/powerpoint/2010/main" val="10170164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2">
                    <a:lumMod val="75000"/>
                  </a:schemeClr>
                </a:solidFill>
              </a:rPr>
              <a:t>Imaging Request Forms</a:t>
            </a:r>
            <a:endParaRPr lang="en-US" dirty="0">
              <a:solidFill>
                <a:schemeClr val="bg2">
                  <a:lumMod val="75000"/>
                </a:schemeClr>
              </a:solidFill>
            </a:endParaRPr>
          </a:p>
        </p:txBody>
      </p:sp>
      <p:sp>
        <p:nvSpPr>
          <p:cNvPr id="4" name="TextBox 3"/>
          <p:cNvSpPr txBox="1"/>
          <p:nvPr/>
        </p:nvSpPr>
        <p:spPr>
          <a:xfrm>
            <a:off x="1138084" y="2057400"/>
            <a:ext cx="7162800" cy="4801314"/>
          </a:xfrm>
          <a:prstGeom prst="rect">
            <a:avLst/>
          </a:prstGeom>
          <a:noFill/>
        </p:spPr>
        <p:txBody>
          <a:bodyPr wrap="square" rtlCol="0">
            <a:spAutoFit/>
          </a:bodyPr>
          <a:lstStyle/>
          <a:p>
            <a:r>
              <a:rPr lang="en-US" dirty="0" smtClean="0"/>
              <a:t>Here is the link to the Imaging Request Forms:</a:t>
            </a:r>
          </a:p>
          <a:p>
            <a:r>
              <a:rPr lang="en-US" dirty="0">
                <a:hlinkClick r:id="rId3"/>
              </a:rPr>
              <a:t>http://</a:t>
            </a:r>
            <a:r>
              <a:rPr lang="en-US" dirty="0" smtClean="0">
                <a:hlinkClick r:id="rId3"/>
              </a:rPr>
              <a:t>www.azlibrary.gov/records/forms.aspx</a:t>
            </a:r>
            <a:endParaRPr lang="en-US" dirty="0" smtClean="0"/>
          </a:p>
          <a:p>
            <a:endParaRPr lang="en-US" dirty="0"/>
          </a:p>
          <a:p>
            <a:endParaRPr lang="en-US" dirty="0" smtClean="0"/>
          </a:p>
          <a:p>
            <a:r>
              <a:rPr lang="en-US" b="1" dirty="0"/>
              <a:t>Imaging and </a:t>
            </a:r>
            <a:r>
              <a:rPr lang="en-US" b="1" dirty="0" smtClean="0"/>
              <a:t>Microfilming Forms</a:t>
            </a:r>
            <a:endParaRPr lang="en-US" b="1" dirty="0"/>
          </a:p>
          <a:p>
            <a:r>
              <a:rPr lang="en-US" dirty="0">
                <a:hlinkClick r:id="rId4" tooltip="Request for Document Imaging of Public Records PDF"/>
              </a:rPr>
              <a:t>Request for Document Imaging of Public </a:t>
            </a:r>
            <a:r>
              <a:rPr lang="en-US" dirty="0" smtClean="0">
                <a:hlinkClick r:id="rId4" tooltip="Request for Document Imaging of Public Records PDF"/>
              </a:rPr>
              <a:t>Records</a:t>
            </a:r>
            <a:endParaRPr lang="en-US" dirty="0" smtClean="0"/>
          </a:p>
          <a:p>
            <a:r>
              <a:rPr lang="en-US" dirty="0" smtClean="0"/>
              <a:t>Used for scanning paper into any format</a:t>
            </a:r>
          </a:p>
          <a:p>
            <a:endParaRPr lang="en-US" dirty="0"/>
          </a:p>
          <a:p>
            <a:r>
              <a:rPr lang="en-US" dirty="0">
                <a:hlinkClick r:id="rId5" tooltip="Request for Microfilming of Permanent Public Records PDF"/>
              </a:rPr>
              <a:t>Request for Microfilming of Permanent Public </a:t>
            </a:r>
            <a:r>
              <a:rPr lang="en-US" dirty="0" smtClean="0">
                <a:hlinkClick r:id="rId5" tooltip="Request for Microfilming of Permanent Public Records PDF"/>
              </a:rPr>
              <a:t>Records</a:t>
            </a:r>
            <a:endParaRPr lang="en-US" dirty="0" smtClean="0"/>
          </a:p>
          <a:p>
            <a:r>
              <a:rPr lang="en-US" dirty="0" smtClean="0"/>
              <a:t>Used for filming paper onto Microfilm or Use of an Archive Writer</a:t>
            </a:r>
          </a:p>
          <a:p>
            <a:endParaRPr lang="en-US" dirty="0"/>
          </a:p>
          <a:p>
            <a:r>
              <a:rPr lang="en-US" dirty="0">
                <a:hlinkClick r:id="rId6" tooltip="Certificate of Compliance PDF"/>
              </a:rPr>
              <a:t>Certificate of Compliance</a:t>
            </a:r>
            <a:endParaRPr lang="en-US" dirty="0"/>
          </a:p>
          <a:p>
            <a:r>
              <a:rPr lang="en-US" dirty="0" smtClean="0"/>
              <a:t>Completed by Public Body and their Microfilm Vendor to certify microfilm records are created, processed and stored according the </a:t>
            </a:r>
            <a:r>
              <a:rPr lang="en-US" dirty="0" err="1" smtClean="0"/>
              <a:t>the</a:t>
            </a:r>
            <a:r>
              <a:rPr lang="en-US" dirty="0" smtClean="0"/>
              <a:t> </a:t>
            </a:r>
            <a:r>
              <a:rPr lang="en-US" i="1" dirty="0" smtClean="0"/>
              <a:t>AZ Standards for Permanent Records</a:t>
            </a:r>
            <a:endParaRPr lang="en-US" i="1" dirty="0"/>
          </a:p>
          <a:p>
            <a:endParaRPr lang="en-US" dirty="0" smtClean="0"/>
          </a:p>
          <a:p>
            <a:endParaRPr lang="en-US" dirty="0"/>
          </a:p>
        </p:txBody>
      </p:sp>
    </p:spTree>
    <p:extLst>
      <p:ext uri="{BB962C8B-B14F-4D97-AF65-F5344CB8AC3E}">
        <p14:creationId xmlns:p14="http://schemas.microsoft.com/office/powerpoint/2010/main" val="2533359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sz="3200" dirty="0" smtClean="0"/>
              <a:t>Understanding electronic records</a:t>
            </a:r>
            <a:endParaRPr lang="en-US" sz="3200" dirty="0"/>
          </a:p>
        </p:txBody>
      </p:sp>
      <p:sp>
        <p:nvSpPr>
          <p:cNvPr id="2" name="TextBox 1"/>
          <p:cNvSpPr txBox="1"/>
          <p:nvPr/>
        </p:nvSpPr>
        <p:spPr>
          <a:xfrm>
            <a:off x="685800" y="4495800"/>
            <a:ext cx="6400800" cy="830997"/>
          </a:xfrm>
          <a:prstGeom prst="rect">
            <a:avLst/>
          </a:prstGeom>
          <a:noFill/>
        </p:spPr>
        <p:txBody>
          <a:bodyPr wrap="square" rtlCol="0">
            <a:spAutoFit/>
          </a:bodyPr>
          <a:lstStyle/>
          <a:p>
            <a:r>
              <a:rPr lang="en-US" sz="2400" dirty="0" smtClean="0"/>
              <a:t>Why </a:t>
            </a:r>
            <a:r>
              <a:rPr lang="en-US" sz="2400" b="1" dirty="0" smtClean="0"/>
              <a:t>RM Needs to Be at the Table with IT </a:t>
            </a:r>
            <a:r>
              <a:rPr lang="en-US" sz="2400" dirty="0" smtClean="0"/>
              <a:t>for Records / Data System Design and Purchases.</a:t>
            </a:r>
            <a:endParaRPr lang="en-US" sz="2400" dirty="0"/>
          </a:p>
        </p:txBody>
      </p:sp>
    </p:spTree>
    <p:extLst>
      <p:ext uri="{BB962C8B-B14F-4D97-AF65-F5344CB8AC3E}">
        <p14:creationId xmlns:p14="http://schemas.microsoft.com/office/powerpoint/2010/main" val="31900726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143000" y="304800"/>
            <a:ext cx="7315200" cy="1447800"/>
          </a:xfrm>
        </p:spPr>
        <p:txBody>
          <a:bodyPr/>
          <a:lstStyle/>
          <a:p>
            <a:r>
              <a:rPr lang="en-US" altLang="en-US" dirty="0" smtClean="0">
                <a:solidFill>
                  <a:schemeClr val="bg2">
                    <a:lumMod val="75000"/>
                  </a:schemeClr>
                </a:solidFill>
              </a:rPr>
              <a:t>Electronic Records in Your Office</a:t>
            </a:r>
          </a:p>
        </p:txBody>
      </p:sp>
      <p:sp>
        <p:nvSpPr>
          <p:cNvPr id="7171" name="Rectangle 3"/>
          <p:cNvSpPr>
            <a:spLocks noGrp="1" noChangeArrowheads="1"/>
          </p:cNvSpPr>
          <p:nvPr>
            <p:ph type="body" idx="1"/>
          </p:nvPr>
        </p:nvSpPr>
        <p:spPr>
          <a:xfrm>
            <a:off x="838200" y="1470895"/>
            <a:ext cx="7772400" cy="1198563"/>
          </a:xfrm>
        </p:spPr>
        <p:txBody>
          <a:bodyPr/>
          <a:lstStyle/>
          <a:p>
            <a:pPr>
              <a:lnSpc>
                <a:spcPct val="90000"/>
              </a:lnSpc>
              <a:buFontTx/>
              <a:buNone/>
            </a:pPr>
            <a:endParaRPr lang="en-US" altLang="en-US" dirty="0" smtClean="0"/>
          </a:p>
          <a:p>
            <a:pPr algn="ctr">
              <a:lnSpc>
                <a:spcPct val="90000"/>
              </a:lnSpc>
              <a:buFontTx/>
              <a:buNone/>
            </a:pPr>
            <a:r>
              <a:rPr lang="en-US" altLang="en-US" dirty="0" smtClean="0"/>
              <a:t>What types of e-records do you have in your office?</a:t>
            </a:r>
          </a:p>
        </p:txBody>
      </p:sp>
      <p:sp>
        <p:nvSpPr>
          <p:cNvPr id="105476" name="Text Box 4"/>
          <p:cNvSpPr txBox="1">
            <a:spLocks noChangeArrowheads="1"/>
          </p:cNvSpPr>
          <p:nvPr/>
        </p:nvSpPr>
        <p:spPr bwMode="auto">
          <a:xfrm>
            <a:off x="990600" y="2667000"/>
            <a:ext cx="7162800" cy="37117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lr>
                <a:schemeClr val="accent1"/>
              </a:buClr>
              <a:buChar char="•"/>
              <a:defRPr kumimoji="1" sz="3200">
                <a:solidFill>
                  <a:schemeClr val="tx1"/>
                </a:solidFill>
                <a:latin typeface="Lucida Sans" pitchFamily="34" charset="0"/>
              </a:defRPr>
            </a:lvl1pPr>
            <a:lvl2pPr>
              <a:spcBef>
                <a:spcPct val="20000"/>
              </a:spcBef>
              <a:buChar char="•"/>
              <a:defRPr kumimoji="1" sz="2800">
                <a:solidFill>
                  <a:schemeClr val="tx1"/>
                </a:solidFill>
                <a:latin typeface="Lucida Sans" pitchFamily="34" charset="0"/>
              </a:defRPr>
            </a:lvl2pPr>
            <a:lvl3pPr marL="1143000" indent="-228600">
              <a:spcBef>
                <a:spcPct val="20000"/>
              </a:spcBef>
              <a:buChar char="•"/>
              <a:defRPr kumimoji="1" sz="2400">
                <a:solidFill>
                  <a:schemeClr val="tx1"/>
                </a:solidFill>
                <a:latin typeface="Lucida Sans" pitchFamily="34" charset="0"/>
              </a:defRPr>
            </a:lvl3pPr>
            <a:lvl4pPr marL="1600200" indent="-228600">
              <a:spcBef>
                <a:spcPct val="20000"/>
              </a:spcBef>
              <a:buChar char="•"/>
              <a:defRPr kumimoji="1" sz="2000">
                <a:solidFill>
                  <a:schemeClr val="tx1"/>
                </a:solidFill>
                <a:latin typeface="Lucida Sans" pitchFamily="34" charset="0"/>
              </a:defRPr>
            </a:lvl4pPr>
            <a:lvl5pPr marL="2057400" indent="-228600">
              <a:spcBef>
                <a:spcPct val="20000"/>
              </a:spcBef>
              <a:buChar char="•"/>
              <a:defRPr kumimoji="1" sz="2000">
                <a:solidFill>
                  <a:schemeClr val="tx1"/>
                </a:solidFill>
                <a:latin typeface="Lucida Sans" pitchFamily="34" charset="0"/>
              </a:defRPr>
            </a:lvl5pPr>
            <a:lvl6pPr marL="2514600" indent="-228600" eaLnBrk="0" fontAlgn="base" hangingPunct="0">
              <a:spcBef>
                <a:spcPct val="20000"/>
              </a:spcBef>
              <a:spcAft>
                <a:spcPct val="0"/>
              </a:spcAft>
              <a:buChar char="•"/>
              <a:defRPr kumimoji="1" sz="2000">
                <a:solidFill>
                  <a:schemeClr val="tx1"/>
                </a:solidFill>
                <a:latin typeface="Lucida Sans" pitchFamily="34" charset="0"/>
              </a:defRPr>
            </a:lvl6pPr>
            <a:lvl7pPr marL="2971800" indent="-228600" eaLnBrk="0" fontAlgn="base" hangingPunct="0">
              <a:spcBef>
                <a:spcPct val="20000"/>
              </a:spcBef>
              <a:spcAft>
                <a:spcPct val="0"/>
              </a:spcAft>
              <a:buChar char="•"/>
              <a:defRPr kumimoji="1" sz="2000">
                <a:solidFill>
                  <a:schemeClr val="tx1"/>
                </a:solidFill>
                <a:latin typeface="Lucida Sans" pitchFamily="34" charset="0"/>
              </a:defRPr>
            </a:lvl7pPr>
            <a:lvl8pPr marL="3429000" indent="-228600" eaLnBrk="0" fontAlgn="base" hangingPunct="0">
              <a:spcBef>
                <a:spcPct val="20000"/>
              </a:spcBef>
              <a:spcAft>
                <a:spcPct val="0"/>
              </a:spcAft>
              <a:buChar char="•"/>
              <a:defRPr kumimoji="1" sz="2000">
                <a:solidFill>
                  <a:schemeClr val="tx1"/>
                </a:solidFill>
                <a:latin typeface="Lucida Sans" pitchFamily="34" charset="0"/>
              </a:defRPr>
            </a:lvl8pPr>
            <a:lvl9pPr marL="3886200" indent="-228600" eaLnBrk="0" fontAlgn="base" hangingPunct="0">
              <a:spcBef>
                <a:spcPct val="20000"/>
              </a:spcBef>
              <a:spcAft>
                <a:spcPct val="0"/>
              </a:spcAft>
              <a:buChar char="•"/>
              <a:defRPr kumimoji="1" sz="2000">
                <a:solidFill>
                  <a:schemeClr val="tx1"/>
                </a:solidFill>
                <a:latin typeface="Lucida Sans" pitchFamily="34" charset="0"/>
              </a:defRPr>
            </a:lvl9pPr>
          </a:lstStyle>
          <a:p>
            <a:pPr lvl="1" eaLnBrk="1" hangingPunct="1">
              <a:lnSpc>
                <a:spcPct val="90000"/>
              </a:lnSpc>
              <a:buFontTx/>
              <a:buNone/>
            </a:pPr>
            <a:r>
              <a:rPr kumimoji="0" lang="en-US" altLang="en-US" dirty="0" smtClean="0">
                <a:solidFill>
                  <a:schemeClr val="bg2">
                    <a:lumMod val="50000"/>
                  </a:schemeClr>
                </a:solidFill>
                <a:latin typeface="Lucida Sans Unicode" pitchFamily="34" charset="0"/>
              </a:rPr>
              <a:t>Word, Excel, Access, PowerPoint, etc.</a:t>
            </a:r>
            <a:endParaRPr kumimoji="0" lang="en-US" altLang="en-US" dirty="0">
              <a:solidFill>
                <a:schemeClr val="bg2">
                  <a:lumMod val="50000"/>
                </a:schemeClr>
              </a:solidFill>
              <a:latin typeface="Lucida Sans Unicode" pitchFamily="34" charset="0"/>
            </a:endParaRPr>
          </a:p>
          <a:p>
            <a:pPr lvl="1">
              <a:lnSpc>
                <a:spcPct val="90000"/>
              </a:lnSpc>
              <a:buNone/>
            </a:pPr>
            <a:r>
              <a:rPr kumimoji="0" lang="en-US" altLang="en-US" dirty="0" smtClean="0">
                <a:solidFill>
                  <a:schemeClr val="accent3">
                    <a:lumMod val="75000"/>
                  </a:schemeClr>
                </a:solidFill>
                <a:latin typeface="Lucida Sans Unicode" pitchFamily="34" charset="0"/>
              </a:rPr>
              <a:t>E-mail, Texts </a:t>
            </a:r>
            <a:r>
              <a:rPr kumimoji="0" lang="en-US" altLang="en-US" dirty="0">
                <a:solidFill>
                  <a:schemeClr val="accent3">
                    <a:lumMod val="75000"/>
                  </a:schemeClr>
                </a:solidFill>
                <a:latin typeface="Lucida Sans Unicode" pitchFamily="34" charset="0"/>
              </a:rPr>
              <a:t>and V</a:t>
            </a:r>
            <a:r>
              <a:rPr kumimoji="0" lang="en-US" altLang="en-US" dirty="0" smtClean="0">
                <a:solidFill>
                  <a:schemeClr val="accent3">
                    <a:lumMod val="75000"/>
                  </a:schemeClr>
                </a:solidFill>
                <a:latin typeface="Lucida Sans Unicode" pitchFamily="34" charset="0"/>
              </a:rPr>
              <a:t>oicemails</a:t>
            </a:r>
            <a:endParaRPr kumimoji="0" lang="en-US" altLang="en-US" dirty="0">
              <a:solidFill>
                <a:schemeClr val="accent3">
                  <a:lumMod val="75000"/>
                </a:schemeClr>
              </a:solidFill>
              <a:latin typeface="Lucida Sans Unicode" pitchFamily="34" charset="0"/>
            </a:endParaRPr>
          </a:p>
          <a:p>
            <a:pPr lvl="1" eaLnBrk="1" hangingPunct="1">
              <a:lnSpc>
                <a:spcPct val="90000"/>
              </a:lnSpc>
              <a:buFontTx/>
              <a:buNone/>
            </a:pPr>
            <a:r>
              <a:rPr kumimoji="0" lang="en-US" altLang="en-US" dirty="0" smtClean="0">
                <a:solidFill>
                  <a:srgbClr val="00B0F0"/>
                </a:solidFill>
                <a:latin typeface="Lucida Sans Unicode" pitchFamily="34" charset="0"/>
              </a:rPr>
              <a:t>Digital Photos, Maps, and Videos </a:t>
            </a:r>
            <a:r>
              <a:rPr kumimoji="0" lang="en-US" altLang="en-US" dirty="0" smtClean="0">
                <a:solidFill>
                  <a:srgbClr val="7030A0"/>
                </a:solidFill>
                <a:latin typeface="Lucida Sans Unicode" pitchFamily="34" charset="0"/>
              </a:rPr>
              <a:t>Databases – HR, Finance, etc.</a:t>
            </a:r>
            <a:endParaRPr kumimoji="0" lang="en-US" altLang="en-US" dirty="0">
              <a:solidFill>
                <a:srgbClr val="7030A0"/>
              </a:solidFill>
              <a:latin typeface="Lucida Sans Unicode" pitchFamily="34" charset="0"/>
            </a:endParaRPr>
          </a:p>
          <a:p>
            <a:pPr lvl="1" eaLnBrk="1" hangingPunct="1">
              <a:lnSpc>
                <a:spcPct val="90000"/>
              </a:lnSpc>
              <a:buFontTx/>
              <a:buNone/>
            </a:pPr>
            <a:r>
              <a:rPr kumimoji="0" lang="en-US" altLang="en-US" dirty="0" smtClean="0">
                <a:solidFill>
                  <a:schemeClr val="accent6">
                    <a:lumMod val="75000"/>
                  </a:schemeClr>
                </a:solidFill>
                <a:latin typeface="Lucida Sans Unicode" pitchFamily="34" charset="0"/>
              </a:rPr>
              <a:t>Web pages</a:t>
            </a:r>
          </a:p>
          <a:p>
            <a:pPr lvl="1" eaLnBrk="1" hangingPunct="1">
              <a:lnSpc>
                <a:spcPct val="90000"/>
              </a:lnSpc>
              <a:buFontTx/>
              <a:buNone/>
            </a:pPr>
            <a:r>
              <a:rPr kumimoji="0" lang="en-US" altLang="en-US" dirty="0" smtClean="0">
                <a:solidFill>
                  <a:srgbClr val="00B050"/>
                </a:solidFill>
                <a:latin typeface="Lucida Sans Unicode" pitchFamily="34" charset="0"/>
              </a:rPr>
              <a:t>Social Media</a:t>
            </a:r>
          </a:p>
          <a:p>
            <a:pPr lvl="1" eaLnBrk="1" hangingPunct="1">
              <a:lnSpc>
                <a:spcPct val="90000"/>
              </a:lnSpc>
              <a:buFontTx/>
              <a:buNone/>
            </a:pPr>
            <a:r>
              <a:rPr kumimoji="0" lang="en-US" altLang="en-US" dirty="0" smtClean="0">
                <a:solidFill>
                  <a:srgbClr val="FF0000"/>
                </a:solidFill>
                <a:latin typeface="Lucida Sans Unicode" pitchFamily="34" charset="0"/>
              </a:rPr>
              <a:t>GIS</a:t>
            </a:r>
          </a:p>
          <a:p>
            <a:pPr lvl="1" eaLnBrk="1" hangingPunct="1">
              <a:lnSpc>
                <a:spcPct val="90000"/>
              </a:lnSpc>
              <a:buFontTx/>
              <a:buNone/>
            </a:pPr>
            <a:r>
              <a:rPr kumimoji="0" lang="en-US" altLang="en-US" dirty="0" smtClean="0">
                <a:solidFill>
                  <a:srgbClr val="0070C0"/>
                </a:solidFill>
                <a:latin typeface="Lucida Sans Unicode" pitchFamily="34" charset="0"/>
              </a:rPr>
              <a:t>Cloud-based storage</a:t>
            </a:r>
            <a:endParaRPr kumimoji="0" lang="en-US" altLang="en-US" dirty="0">
              <a:solidFill>
                <a:srgbClr val="0070C0"/>
              </a:solidFill>
              <a:latin typeface="Lucida Sans Unicode" pitchFamily="34" charset="0"/>
            </a:endParaRPr>
          </a:p>
        </p:txBody>
      </p:sp>
    </p:spTree>
    <p:extLst>
      <p:ext uri="{BB962C8B-B14F-4D97-AF65-F5344CB8AC3E}">
        <p14:creationId xmlns:p14="http://schemas.microsoft.com/office/powerpoint/2010/main" val="9053514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5476"/>
                                        </p:tgtEl>
                                        <p:attrNameLst>
                                          <p:attrName>style.visibility</p:attrName>
                                        </p:attrNameLst>
                                      </p:cBhvr>
                                      <p:to>
                                        <p:strVal val="visible"/>
                                      </p:to>
                                    </p:set>
                                    <p:anim calcmode="lin" valueType="num">
                                      <p:cBhvr additive="base">
                                        <p:cTn id="7" dur="500" fill="hold"/>
                                        <p:tgtEl>
                                          <p:spTgt spid="105476"/>
                                        </p:tgtEl>
                                        <p:attrNameLst>
                                          <p:attrName>ppt_x</p:attrName>
                                        </p:attrNameLst>
                                      </p:cBhvr>
                                      <p:tavLst>
                                        <p:tav tm="0">
                                          <p:val>
                                            <p:strVal val="0-#ppt_w/2"/>
                                          </p:val>
                                        </p:tav>
                                        <p:tav tm="100000">
                                          <p:val>
                                            <p:strVal val="#ppt_x"/>
                                          </p:val>
                                        </p:tav>
                                      </p:tavLst>
                                    </p:anim>
                                    <p:anim calcmode="lin" valueType="num">
                                      <p:cBhvr additive="base">
                                        <p:cTn id="8" dur="500" fill="hold"/>
                                        <p:tgtEl>
                                          <p:spTgt spid="10547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6"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a:bodyPr>
          <a:lstStyle/>
          <a:p>
            <a:r>
              <a:rPr lang="en-US" altLang="en-US" sz="3200" dirty="0" smtClean="0">
                <a:solidFill>
                  <a:schemeClr val="bg2">
                    <a:lumMod val="75000"/>
                  </a:schemeClr>
                </a:solidFill>
              </a:rPr>
              <a:t>The Good, The Bad, and the Electronic</a:t>
            </a:r>
          </a:p>
        </p:txBody>
      </p:sp>
      <p:sp>
        <p:nvSpPr>
          <p:cNvPr id="11267" name="Rectangle 3"/>
          <p:cNvSpPr>
            <a:spLocks noGrp="1" noChangeArrowheads="1"/>
          </p:cNvSpPr>
          <p:nvPr>
            <p:ph type="body" idx="1"/>
          </p:nvPr>
        </p:nvSpPr>
        <p:spPr>
          <a:xfrm>
            <a:off x="457200" y="1752600"/>
            <a:ext cx="8229600" cy="4876800"/>
          </a:xfrm>
        </p:spPr>
        <p:txBody>
          <a:bodyPr>
            <a:normAutofit lnSpcReduction="10000"/>
          </a:bodyPr>
          <a:lstStyle/>
          <a:p>
            <a:pPr marL="114300" indent="0">
              <a:buNone/>
            </a:pPr>
            <a:r>
              <a:rPr lang="en-US" altLang="en-US" b="1" dirty="0" smtClean="0">
                <a:solidFill>
                  <a:srgbClr val="C00000"/>
                </a:solidFill>
              </a:rPr>
              <a:t>The Good</a:t>
            </a:r>
            <a:r>
              <a:rPr lang="en-US" altLang="en-US" dirty="0" smtClean="0">
                <a:solidFill>
                  <a:srgbClr val="C00000"/>
                </a:solidFill>
              </a:rPr>
              <a:t>:</a:t>
            </a:r>
          </a:p>
          <a:p>
            <a:pPr>
              <a:buFont typeface="Wingdings" pitchFamily="2" charset="2"/>
              <a:buChar char="§"/>
            </a:pPr>
            <a:r>
              <a:rPr lang="en-US" altLang="en-US" dirty="0">
                <a:solidFill>
                  <a:srgbClr val="C00000"/>
                </a:solidFill>
              </a:rPr>
              <a:t>Take up little space</a:t>
            </a:r>
          </a:p>
          <a:p>
            <a:pPr>
              <a:buFont typeface="Wingdings" pitchFamily="2" charset="2"/>
              <a:buChar char="§"/>
            </a:pPr>
            <a:r>
              <a:rPr lang="en-US" altLang="en-US" dirty="0">
                <a:solidFill>
                  <a:srgbClr val="C00000"/>
                </a:solidFill>
              </a:rPr>
              <a:t>Easily searched and quickly retrieved</a:t>
            </a:r>
          </a:p>
          <a:p>
            <a:pPr>
              <a:buFont typeface="Wingdings" pitchFamily="2" charset="2"/>
              <a:buChar char="§"/>
            </a:pPr>
            <a:r>
              <a:rPr lang="en-US" altLang="en-US" dirty="0">
                <a:solidFill>
                  <a:srgbClr val="C00000"/>
                </a:solidFill>
              </a:rPr>
              <a:t>Easy to attach files to an e-mail</a:t>
            </a:r>
          </a:p>
          <a:p>
            <a:pPr>
              <a:buFont typeface="Wingdings" pitchFamily="2" charset="2"/>
              <a:buChar char="§"/>
            </a:pPr>
            <a:r>
              <a:rPr lang="en-US" altLang="en-US" dirty="0">
                <a:solidFill>
                  <a:srgbClr val="C00000"/>
                </a:solidFill>
              </a:rPr>
              <a:t>Keep audio, video and text together</a:t>
            </a:r>
          </a:p>
          <a:p>
            <a:pPr marL="114300" indent="0">
              <a:buNone/>
            </a:pPr>
            <a:endParaRPr lang="en-US" altLang="en-US" sz="2000" dirty="0"/>
          </a:p>
          <a:p>
            <a:pPr marL="114300" indent="0">
              <a:buNone/>
            </a:pPr>
            <a:r>
              <a:rPr lang="en-US" altLang="en-US" b="1" dirty="0" smtClean="0">
                <a:solidFill>
                  <a:srgbClr val="00B050"/>
                </a:solidFill>
              </a:rPr>
              <a:t>The Bad</a:t>
            </a:r>
            <a:r>
              <a:rPr lang="en-US" altLang="en-US" dirty="0" smtClean="0">
                <a:solidFill>
                  <a:srgbClr val="00B050"/>
                </a:solidFill>
              </a:rPr>
              <a:t>:</a:t>
            </a:r>
          </a:p>
          <a:p>
            <a:pPr>
              <a:buFont typeface="Wingdings" pitchFamily="2" charset="2"/>
              <a:buChar char="§"/>
            </a:pPr>
            <a:r>
              <a:rPr lang="en-US" altLang="en-US" dirty="0" smtClean="0">
                <a:solidFill>
                  <a:srgbClr val="00B050"/>
                </a:solidFill>
              </a:rPr>
              <a:t>E-mail viruses</a:t>
            </a:r>
          </a:p>
          <a:p>
            <a:pPr>
              <a:buFont typeface="Wingdings" pitchFamily="2" charset="2"/>
              <a:buChar char="§"/>
            </a:pPr>
            <a:r>
              <a:rPr lang="en-US" altLang="en-US" dirty="0" smtClean="0">
                <a:solidFill>
                  <a:srgbClr val="00B050"/>
                </a:solidFill>
              </a:rPr>
              <a:t>Computer hackers and crashes</a:t>
            </a:r>
          </a:p>
          <a:p>
            <a:pPr>
              <a:buFont typeface="Wingdings" pitchFamily="2" charset="2"/>
              <a:buChar char="§"/>
            </a:pPr>
            <a:r>
              <a:rPr lang="en-US" altLang="en-US" dirty="0" smtClean="0">
                <a:solidFill>
                  <a:srgbClr val="00B050"/>
                </a:solidFill>
              </a:rPr>
              <a:t>Un-patrolled wireless networks</a:t>
            </a:r>
          </a:p>
          <a:p>
            <a:pPr>
              <a:buFont typeface="Wingdings" pitchFamily="2" charset="2"/>
              <a:buChar char="§"/>
            </a:pPr>
            <a:r>
              <a:rPr lang="en-US" altLang="en-US" dirty="0" smtClean="0">
                <a:solidFill>
                  <a:srgbClr val="00B050"/>
                </a:solidFill>
              </a:rPr>
              <a:t>Forwarded email / text messages </a:t>
            </a:r>
          </a:p>
          <a:p>
            <a:pPr>
              <a:buFont typeface="Wingdings" pitchFamily="2" charset="2"/>
              <a:buChar char="§"/>
            </a:pPr>
            <a:r>
              <a:rPr lang="en-US" altLang="en-US" dirty="0" smtClean="0">
                <a:solidFill>
                  <a:srgbClr val="00B050"/>
                </a:solidFill>
              </a:rPr>
              <a:t>Laptops are easy to lose and easily stolen</a:t>
            </a:r>
          </a:p>
        </p:txBody>
      </p:sp>
    </p:spTree>
    <p:extLst>
      <p:ext uri="{BB962C8B-B14F-4D97-AF65-F5344CB8AC3E}">
        <p14:creationId xmlns:p14="http://schemas.microsoft.com/office/powerpoint/2010/main" val="366874111"/>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33400" y="381000"/>
            <a:ext cx="8001000" cy="762000"/>
          </a:xfrm>
        </p:spPr>
        <p:txBody>
          <a:bodyPr/>
          <a:lstStyle/>
          <a:p>
            <a:pPr marL="484632" eaLnBrk="1" fontAlgn="auto" hangingPunct="1">
              <a:spcAft>
                <a:spcPts val="0"/>
              </a:spcAft>
              <a:defRPr/>
            </a:pPr>
            <a:r>
              <a:rPr lang="en-US" b="1" dirty="0" smtClean="0">
                <a:solidFill>
                  <a:schemeClr val="bg2">
                    <a:lumMod val="75000"/>
                  </a:schemeClr>
                </a:solidFill>
                <a:effectLst/>
              </a:rPr>
              <a:t>Electronic Records Lifecycle</a:t>
            </a:r>
          </a:p>
        </p:txBody>
      </p:sp>
      <p:grpSp>
        <p:nvGrpSpPr>
          <p:cNvPr id="19460" name="Group 55" descr="This slide also contains a flow chart of the Eletronic records lifecycle depicts the various stages that the electronic record has to go through: creation or receipt, active use and distribution, transfer migration, and disposition."/>
          <p:cNvGrpSpPr>
            <a:grpSpLocks/>
          </p:cNvGrpSpPr>
          <p:nvPr/>
        </p:nvGrpSpPr>
        <p:grpSpPr bwMode="auto">
          <a:xfrm>
            <a:off x="762000" y="1741332"/>
            <a:ext cx="7207250" cy="4630893"/>
            <a:chOff x="720" y="816"/>
            <a:chExt cx="4540" cy="3246"/>
          </a:xfrm>
        </p:grpSpPr>
        <p:sp>
          <p:nvSpPr>
            <p:cNvPr id="19468" name="Rectangle 4"/>
            <p:cNvSpPr>
              <a:spLocks noChangeArrowheads="1"/>
            </p:cNvSpPr>
            <p:nvPr/>
          </p:nvSpPr>
          <p:spPr bwMode="auto">
            <a:xfrm>
              <a:off x="2208" y="816"/>
              <a:ext cx="1632" cy="48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endParaRPr lang="en-US" altLang="en-US" sz="2100" b="1">
                <a:solidFill>
                  <a:srgbClr val="253B2A"/>
                </a:solidFill>
                <a:latin typeface="Tahoma" pitchFamily="34" charset="0"/>
              </a:endParaRPr>
            </a:p>
          </p:txBody>
        </p:sp>
        <p:sp>
          <p:nvSpPr>
            <p:cNvPr id="19469" name="Oval 5"/>
            <p:cNvSpPr>
              <a:spLocks noChangeArrowheads="1"/>
            </p:cNvSpPr>
            <p:nvPr/>
          </p:nvSpPr>
          <p:spPr bwMode="auto">
            <a:xfrm>
              <a:off x="2016" y="1440"/>
              <a:ext cx="2112" cy="432"/>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endParaRPr lang="en-US" altLang="en-US" sz="6000">
                <a:solidFill>
                  <a:schemeClr val="bg1"/>
                </a:solidFill>
              </a:endParaRPr>
            </a:p>
          </p:txBody>
        </p:sp>
        <p:sp>
          <p:nvSpPr>
            <p:cNvPr id="444422" name="Rectangle 6"/>
            <p:cNvSpPr>
              <a:spLocks noChangeArrowheads="1"/>
            </p:cNvSpPr>
            <p:nvPr/>
          </p:nvSpPr>
          <p:spPr bwMode="auto">
            <a:xfrm>
              <a:off x="2064" y="1536"/>
              <a:ext cx="2126" cy="233"/>
            </a:xfrm>
            <a:prstGeom prst="rect">
              <a:avLst/>
            </a:prstGeom>
            <a:noFill/>
            <a:ln w="9525">
              <a:noFill/>
              <a:miter lim="800000"/>
              <a:headEnd/>
              <a:tailEnd/>
            </a:ln>
            <a:effectLst/>
          </p:spPr>
          <p:txBody>
            <a:bodyPr>
              <a:spAutoFit/>
            </a:bodyPr>
            <a:lstStyle/>
            <a:p>
              <a:pPr algn="ctr">
                <a:defRPr/>
              </a:pPr>
              <a:r>
                <a:rPr lang="en-US" sz="1800" b="1" dirty="0">
                  <a:solidFill>
                    <a:srgbClr val="000099"/>
                  </a:solidFill>
                  <a:effectLst>
                    <a:outerShdw blurRad="38100" dist="38100" dir="2700000" algn="tl">
                      <a:srgbClr val="C0C0C0"/>
                    </a:outerShdw>
                  </a:effectLst>
                  <a:latin typeface="Tahoma" charset="0"/>
                </a:rPr>
                <a:t>Active Use &amp; Distribution</a:t>
              </a:r>
            </a:p>
          </p:txBody>
        </p:sp>
        <p:sp>
          <p:nvSpPr>
            <p:cNvPr id="19471" name="Oval 7"/>
            <p:cNvSpPr>
              <a:spLocks noChangeArrowheads="1"/>
            </p:cNvSpPr>
            <p:nvPr/>
          </p:nvSpPr>
          <p:spPr bwMode="auto">
            <a:xfrm>
              <a:off x="3868" y="2544"/>
              <a:ext cx="1392" cy="52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a:p>
          </p:txBody>
        </p:sp>
        <p:sp>
          <p:nvSpPr>
            <p:cNvPr id="19472" name="Text Box 8"/>
            <p:cNvSpPr txBox="1">
              <a:spLocks noChangeArrowheads="1"/>
            </p:cNvSpPr>
            <p:nvPr/>
          </p:nvSpPr>
          <p:spPr bwMode="auto">
            <a:xfrm>
              <a:off x="1152" y="2592"/>
              <a:ext cx="864"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altLang="en-US" sz="1800" b="1">
                  <a:latin typeface="Tahoma" pitchFamily="34" charset="0"/>
                </a:rPr>
                <a:t> </a:t>
              </a:r>
              <a:r>
                <a:rPr lang="en-US" altLang="en-US" sz="1800" b="1">
                  <a:solidFill>
                    <a:srgbClr val="000099"/>
                  </a:solidFill>
                  <a:latin typeface="Tahoma" pitchFamily="34" charset="0"/>
                </a:rPr>
                <a:t>“Online” </a:t>
              </a:r>
              <a:br>
                <a:rPr lang="en-US" altLang="en-US" sz="1800" b="1">
                  <a:solidFill>
                    <a:srgbClr val="000099"/>
                  </a:solidFill>
                  <a:latin typeface="Tahoma" pitchFamily="34" charset="0"/>
                </a:rPr>
              </a:br>
              <a:r>
                <a:rPr lang="en-US" altLang="en-US" sz="1800" b="1">
                  <a:solidFill>
                    <a:srgbClr val="000099"/>
                  </a:solidFill>
                  <a:latin typeface="Tahoma" pitchFamily="34" charset="0"/>
                </a:rPr>
                <a:t>storage</a:t>
              </a:r>
            </a:p>
          </p:txBody>
        </p:sp>
        <p:sp>
          <p:nvSpPr>
            <p:cNvPr id="19473" name="Rectangle 10"/>
            <p:cNvSpPr>
              <a:spLocks noChangeArrowheads="1"/>
            </p:cNvSpPr>
            <p:nvPr/>
          </p:nvSpPr>
          <p:spPr bwMode="auto">
            <a:xfrm>
              <a:off x="2448" y="2592"/>
              <a:ext cx="1296"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1800" b="1">
                  <a:solidFill>
                    <a:srgbClr val="000099"/>
                  </a:solidFill>
                  <a:latin typeface="Tahoma" pitchFamily="34" charset="0"/>
                </a:rPr>
                <a:t>Inactive: </a:t>
              </a:r>
              <a:br>
                <a:rPr lang="en-US" altLang="en-US" sz="1800" b="1">
                  <a:solidFill>
                    <a:srgbClr val="000099"/>
                  </a:solidFill>
                  <a:latin typeface="Tahoma" pitchFamily="34" charset="0"/>
                </a:rPr>
              </a:br>
              <a:r>
                <a:rPr lang="en-US" altLang="en-US" sz="1800" b="1">
                  <a:solidFill>
                    <a:srgbClr val="000099"/>
                  </a:solidFill>
                  <a:latin typeface="Tahoma" pitchFamily="34" charset="0"/>
                </a:rPr>
                <a:t>“Near-line”</a:t>
              </a:r>
              <a:endParaRPr lang="en-US" altLang="en-US" sz="1800" b="1">
                <a:solidFill>
                  <a:srgbClr val="000099"/>
                </a:solidFill>
                <a:latin typeface="Arial" charset="0"/>
              </a:endParaRPr>
            </a:p>
          </p:txBody>
        </p:sp>
        <p:sp>
          <p:nvSpPr>
            <p:cNvPr id="19474" name="Rectangle 12"/>
            <p:cNvSpPr>
              <a:spLocks noChangeArrowheads="1"/>
            </p:cNvSpPr>
            <p:nvPr/>
          </p:nvSpPr>
          <p:spPr bwMode="auto">
            <a:xfrm>
              <a:off x="4176" y="2592"/>
              <a:ext cx="768"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800" b="1">
                  <a:solidFill>
                    <a:srgbClr val="000099"/>
                  </a:solidFill>
                  <a:latin typeface="Tahoma" pitchFamily="34" charset="0"/>
                </a:rPr>
                <a:t>Inactive: “Offline”</a:t>
              </a:r>
            </a:p>
          </p:txBody>
        </p:sp>
        <p:sp>
          <p:nvSpPr>
            <p:cNvPr id="19475" name="Line 13"/>
            <p:cNvSpPr>
              <a:spLocks noChangeShapeType="1"/>
            </p:cNvSpPr>
            <p:nvPr/>
          </p:nvSpPr>
          <p:spPr bwMode="auto">
            <a:xfrm>
              <a:off x="3072" y="1296"/>
              <a:ext cx="0" cy="144"/>
            </a:xfrm>
            <a:prstGeom prst="line">
              <a:avLst/>
            </a:prstGeom>
            <a:noFill/>
            <a:ln w="9525">
              <a:solidFill>
                <a:schemeClr val="accent2"/>
              </a:solidFill>
              <a:round/>
              <a:headEnd/>
              <a:tailEnd type="triangle" w="lg" len="lg"/>
            </a:ln>
            <a:extLst>
              <a:ext uri="{909E8E84-426E-40DD-AFC4-6F175D3DCCD1}">
                <a14:hiddenFill xmlns:a14="http://schemas.microsoft.com/office/drawing/2010/main">
                  <a:noFill/>
                </a14:hiddenFill>
              </a:ext>
            </a:extLst>
          </p:spPr>
          <p:txBody>
            <a:bodyPr wrap="none" anchor="ctr"/>
            <a:lstStyle/>
            <a:p>
              <a:endParaRPr lang="en-US"/>
            </a:p>
          </p:txBody>
        </p:sp>
        <p:sp>
          <p:nvSpPr>
            <p:cNvPr id="19476" name="Line 14"/>
            <p:cNvSpPr>
              <a:spLocks noChangeShapeType="1"/>
            </p:cNvSpPr>
            <p:nvPr/>
          </p:nvSpPr>
          <p:spPr bwMode="auto">
            <a:xfrm flipH="1">
              <a:off x="1728" y="2304"/>
              <a:ext cx="816" cy="240"/>
            </a:xfrm>
            <a:prstGeom prst="line">
              <a:avLst/>
            </a:prstGeom>
            <a:noFill/>
            <a:ln w="9525">
              <a:solidFill>
                <a:schemeClr val="accent2"/>
              </a:solidFill>
              <a:round/>
              <a:headEnd/>
              <a:tailEnd type="triangle" w="lg" len="lg"/>
            </a:ln>
            <a:extLst>
              <a:ext uri="{909E8E84-426E-40DD-AFC4-6F175D3DCCD1}">
                <a14:hiddenFill xmlns:a14="http://schemas.microsoft.com/office/drawing/2010/main">
                  <a:noFill/>
                </a14:hiddenFill>
              </a:ext>
            </a:extLst>
          </p:spPr>
          <p:txBody>
            <a:bodyPr wrap="none" anchor="ctr"/>
            <a:lstStyle/>
            <a:p>
              <a:endParaRPr lang="en-US"/>
            </a:p>
          </p:txBody>
        </p:sp>
        <p:sp>
          <p:nvSpPr>
            <p:cNvPr id="19477" name="Line 15"/>
            <p:cNvSpPr>
              <a:spLocks noChangeShapeType="1"/>
            </p:cNvSpPr>
            <p:nvPr/>
          </p:nvSpPr>
          <p:spPr bwMode="auto">
            <a:xfrm>
              <a:off x="3600" y="2304"/>
              <a:ext cx="816" cy="240"/>
            </a:xfrm>
            <a:prstGeom prst="line">
              <a:avLst/>
            </a:prstGeom>
            <a:noFill/>
            <a:ln w="9525">
              <a:solidFill>
                <a:schemeClr val="accent2"/>
              </a:solidFill>
              <a:round/>
              <a:headEnd/>
              <a:tailEnd type="triangle" w="lg" len="lg"/>
            </a:ln>
            <a:extLst>
              <a:ext uri="{909E8E84-426E-40DD-AFC4-6F175D3DCCD1}">
                <a14:hiddenFill xmlns:a14="http://schemas.microsoft.com/office/drawing/2010/main">
                  <a:noFill/>
                </a14:hiddenFill>
              </a:ext>
            </a:extLst>
          </p:spPr>
          <p:txBody>
            <a:bodyPr wrap="none" anchor="ctr"/>
            <a:lstStyle/>
            <a:p>
              <a:endParaRPr lang="en-US"/>
            </a:p>
          </p:txBody>
        </p:sp>
        <p:sp>
          <p:nvSpPr>
            <p:cNvPr id="19478" name="Line 16"/>
            <p:cNvSpPr>
              <a:spLocks noChangeShapeType="1"/>
            </p:cNvSpPr>
            <p:nvPr/>
          </p:nvSpPr>
          <p:spPr bwMode="auto">
            <a:xfrm>
              <a:off x="3072" y="2352"/>
              <a:ext cx="0" cy="144"/>
            </a:xfrm>
            <a:prstGeom prst="line">
              <a:avLst/>
            </a:prstGeom>
            <a:noFill/>
            <a:ln w="9525">
              <a:solidFill>
                <a:schemeClr val="accent2"/>
              </a:solidFill>
              <a:round/>
              <a:headEnd/>
              <a:tailEnd type="triangle" w="lg" len="lg"/>
            </a:ln>
            <a:extLst>
              <a:ext uri="{909E8E84-426E-40DD-AFC4-6F175D3DCCD1}">
                <a14:hiddenFill xmlns:a14="http://schemas.microsoft.com/office/drawing/2010/main">
                  <a:noFill/>
                </a14:hiddenFill>
              </a:ext>
            </a:extLst>
          </p:spPr>
          <p:txBody>
            <a:bodyPr wrap="none" anchor="ctr"/>
            <a:lstStyle/>
            <a:p>
              <a:endParaRPr lang="en-US"/>
            </a:p>
          </p:txBody>
        </p:sp>
        <p:sp>
          <p:nvSpPr>
            <p:cNvPr id="19479" name="Line 18"/>
            <p:cNvSpPr>
              <a:spLocks noChangeShapeType="1"/>
            </p:cNvSpPr>
            <p:nvPr/>
          </p:nvSpPr>
          <p:spPr bwMode="auto">
            <a:xfrm flipH="1">
              <a:off x="3072" y="1872"/>
              <a:ext cx="0" cy="144"/>
            </a:xfrm>
            <a:prstGeom prst="line">
              <a:avLst/>
            </a:prstGeom>
            <a:noFill/>
            <a:ln w="9525">
              <a:solidFill>
                <a:schemeClr val="accent2"/>
              </a:solidFill>
              <a:round/>
              <a:headEnd/>
              <a:tailEnd type="triangle" w="lg" len="lg"/>
            </a:ln>
            <a:extLst>
              <a:ext uri="{909E8E84-426E-40DD-AFC4-6F175D3DCCD1}">
                <a14:hiddenFill xmlns:a14="http://schemas.microsoft.com/office/drawing/2010/main">
                  <a:noFill/>
                </a14:hiddenFill>
              </a:ext>
            </a:extLst>
          </p:spPr>
          <p:txBody>
            <a:bodyPr wrap="none" anchor="ctr"/>
            <a:lstStyle/>
            <a:p>
              <a:endParaRPr lang="en-US"/>
            </a:p>
          </p:txBody>
        </p:sp>
        <p:sp>
          <p:nvSpPr>
            <p:cNvPr id="19480" name="AutoShape 19"/>
            <p:cNvSpPr>
              <a:spLocks noChangeArrowheads="1"/>
            </p:cNvSpPr>
            <p:nvPr/>
          </p:nvSpPr>
          <p:spPr bwMode="auto">
            <a:xfrm>
              <a:off x="2304" y="2016"/>
              <a:ext cx="1536" cy="316"/>
            </a:xfrm>
            <a:prstGeom prst="flowChartPreparation">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a:p>
          </p:txBody>
        </p:sp>
        <p:sp>
          <p:nvSpPr>
            <p:cNvPr id="19481" name="Text Box 20"/>
            <p:cNvSpPr txBox="1">
              <a:spLocks noChangeArrowheads="1"/>
            </p:cNvSpPr>
            <p:nvPr/>
          </p:nvSpPr>
          <p:spPr bwMode="auto">
            <a:xfrm>
              <a:off x="2640" y="2064"/>
              <a:ext cx="864"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ltLang="en-US" sz="1800" b="1">
                  <a:solidFill>
                    <a:srgbClr val="000099"/>
                  </a:solidFill>
                  <a:latin typeface="Tahoma" pitchFamily="34" charset="0"/>
                </a:rPr>
                <a:t>Migration</a:t>
              </a:r>
            </a:p>
          </p:txBody>
        </p:sp>
        <p:sp>
          <p:nvSpPr>
            <p:cNvPr id="19482" name="Line 28"/>
            <p:cNvSpPr>
              <a:spLocks noChangeShapeType="1"/>
            </p:cNvSpPr>
            <p:nvPr/>
          </p:nvSpPr>
          <p:spPr bwMode="auto">
            <a:xfrm flipH="1">
              <a:off x="4512" y="3312"/>
              <a:ext cx="192" cy="24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triangle" w="med" len="med"/>
                </a14:hiddenLine>
              </a:ext>
            </a:extLst>
          </p:spPr>
          <p:txBody>
            <a:bodyPr wrap="none" anchor="ctr">
              <a:spAutoFit/>
            </a:bodyPr>
            <a:lstStyle/>
            <a:p>
              <a:endParaRPr lang="en-US"/>
            </a:p>
          </p:txBody>
        </p:sp>
        <p:sp>
          <p:nvSpPr>
            <p:cNvPr id="19483" name="Line 29"/>
            <p:cNvSpPr>
              <a:spLocks noChangeShapeType="1"/>
            </p:cNvSpPr>
            <p:nvPr/>
          </p:nvSpPr>
          <p:spPr bwMode="auto">
            <a:xfrm flipH="1">
              <a:off x="4272" y="3264"/>
              <a:ext cx="480" cy="432"/>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triangle" w="med" len="med"/>
                </a14:hiddenLine>
              </a:ext>
            </a:extLst>
          </p:spPr>
          <p:txBody>
            <a:bodyPr anchor="ctr">
              <a:spAutoFit/>
            </a:bodyPr>
            <a:lstStyle/>
            <a:p>
              <a:endParaRPr lang="en-US"/>
            </a:p>
          </p:txBody>
        </p:sp>
        <p:sp>
          <p:nvSpPr>
            <p:cNvPr id="19484" name="Line 30"/>
            <p:cNvSpPr>
              <a:spLocks noChangeShapeType="1"/>
            </p:cNvSpPr>
            <p:nvPr/>
          </p:nvSpPr>
          <p:spPr bwMode="auto">
            <a:xfrm flipH="1">
              <a:off x="4512" y="3312"/>
              <a:ext cx="240" cy="24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triangle" w="med" len="med"/>
                </a14:hiddenLine>
              </a:ext>
            </a:extLst>
          </p:spPr>
          <p:txBody>
            <a:bodyPr anchor="ctr">
              <a:spAutoFit/>
            </a:bodyPr>
            <a:lstStyle/>
            <a:p>
              <a:endParaRPr lang="en-US"/>
            </a:p>
          </p:txBody>
        </p:sp>
        <p:sp>
          <p:nvSpPr>
            <p:cNvPr id="19485" name="Line 32"/>
            <p:cNvSpPr>
              <a:spLocks noChangeShapeType="1"/>
            </p:cNvSpPr>
            <p:nvPr/>
          </p:nvSpPr>
          <p:spPr bwMode="auto">
            <a:xfrm flipH="1" flipV="1">
              <a:off x="3024" y="3312"/>
              <a:ext cx="672" cy="2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triangle" w="med" len="med"/>
                </a14:hiddenLine>
              </a:ext>
            </a:extLst>
          </p:spPr>
          <p:txBody>
            <a:bodyPr anchor="ctr">
              <a:spAutoFit/>
            </a:bodyPr>
            <a:lstStyle/>
            <a:p>
              <a:endParaRPr lang="en-US"/>
            </a:p>
          </p:txBody>
        </p:sp>
        <p:sp>
          <p:nvSpPr>
            <p:cNvPr id="19486" name="AutoShape 34"/>
            <p:cNvSpPr>
              <a:spLocks noChangeArrowheads="1"/>
            </p:cNvSpPr>
            <p:nvPr/>
          </p:nvSpPr>
          <p:spPr bwMode="auto">
            <a:xfrm>
              <a:off x="3744" y="3735"/>
              <a:ext cx="1245" cy="327"/>
            </a:xfrm>
            <a:prstGeom prst="flowChartTerminator">
              <a:avLst/>
            </a:prstGeom>
            <a:noFill/>
            <a:ln w="9525">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altLang="en-US" sz="1800" b="1">
                  <a:latin typeface="Tahoma" pitchFamily="34" charset="0"/>
                </a:rPr>
                <a:t>Destruction</a:t>
              </a:r>
            </a:p>
          </p:txBody>
        </p:sp>
        <p:sp>
          <p:nvSpPr>
            <p:cNvPr id="19487" name="Line 37"/>
            <p:cNvSpPr>
              <a:spLocks noChangeShapeType="1"/>
            </p:cNvSpPr>
            <p:nvPr/>
          </p:nvSpPr>
          <p:spPr bwMode="auto">
            <a:xfrm flipH="1">
              <a:off x="1200" y="2688"/>
              <a:ext cx="672" cy="96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triangle" w="med" len="med"/>
                </a14:hiddenLine>
              </a:ext>
            </a:extLst>
          </p:spPr>
          <p:txBody>
            <a:bodyPr wrap="none" anchor="ctr">
              <a:spAutoFit/>
            </a:bodyPr>
            <a:lstStyle/>
            <a:p>
              <a:endParaRPr lang="en-US"/>
            </a:p>
          </p:txBody>
        </p:sp>
        <p:sp>
          <p:nvSpPr>
            <p:cNvPr id="19488" name="Line 38"/>
            <p:cNvSpPr>
              <a:spLocks noChangeShapeType="1"/>
            </p:cNvSpPr>
            <p:nvPr/>
          </p:nvSpPr>
          <p:spPr bwMode="auto">
            <a:xfrm flipH="1">
              <a:off x="720" y="2784"/>
              <a:ext cx="192" cy="33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triangle" w="med" len="med"/>
                </a14:hiddenLine>
              </a:ext>
            </a:extLst>
          </p:spPr>
          <p:txBody>
            <a:bodyPr wrap="none" anchor="ctr">
              <a:spAutoFit/>
            </a:bodyPr>
            <a:lstStyle/>
            <a:p>
              <a:endParaRPr lang="en-US"/>
            </a:p>
          </p:txBody>
        </p:sp>
        <p:cxnSp>
          <p:nvCxnSpPr>
            <p:cNvPr id="19489" name="AutoShape 39"/>
            <p:cNvCxnSpPr>
              <a:cxnSpLocks noChangeShapeType="1"/>
            </p:cNvCxnSpPr>
            <p:nvPr/>
          </p:nvCxnSpPr>
          <p:spPr bwMode="auto">
            <a:xfrm flipH="1">
              <a:off x="1536" y="2544"/>
              <a:ext cx="528" cy="815"/>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triangle" w="med" len="med"/>
                </a14:hiddenLine>
              </a:ext>
            </a:extLst>
          </p:spPr>
        </p:cxnSp>
        <p:sp>
          <p:nvSpPr>
            <p:cNvPr id="19490" name="Line 40"/>
            <p:cNvSpPr>
              <a:spLocks noChangeShapeType="1"/>
            </p:cNvSpPr>
            <p:nvPr/>
          </p:nvSpPr>
          <p:spPr bwMode="auto">
            <a:xfrm flipH="1">
              <a:off x="1776" y="3024"/>
              <a:ext cx="240" cy="57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triangle" w="med" len="med"/>
                </a14:hiddenLine>
              </a:ext>
            </a:extLst>
          </p:spPr>
          <p:txBody>
            <a:bodyPr anchor="ctr">
              <a:spAutoFit/>
            </a:bodyPr>
            <a:lstStyle/>
            <a:p>
              <a:endParaRPr lang="en-US"/>
            </a:p>
          </p:txBody>
        </p:sp>
        <p:sp>
          <p:nvSpPr>
            <p:cNvPr id="19491" name="Line 41"/>
            <p:cNvSpPr>
              <a:spLocks noChangeShapeType="1"/>
            </p:cNvSpPr>
            <p:nvPr/>
          </p:nvSpPr>
          <p:spPr bwMode="auto">
            <a:xfrm>
              <a:off x="768" y="2592"/>
              <a:ext cx="144" cy="384"/>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triangle" w="med" len="med"/>
                </a14:hiddenLine>
              </a:ext>
            </a:extLst>
          </p:spPr>
          <p:txBody>
            <a:bodyPr wrap="none" anchor="ctr">
              <a:spAutoFit/>
            </a:bodyPr>
            <a:lstStyle/>
            <a:p>
              <a:endParaRPr lang="en-US"/>
            </a:p>
          </p:txBody>
        </p:sp>
        <p:sp>
          <p:nvSpPr>
            <p:cNvPr id="19492" name="AutoShape 43"/>
            <p:cNvSpPr>
              <a:spLocks noChangeArrowheads="1"/>
            </p:cNvSpPr>
            <p:nvPr/>
          </p:nvSpPr>
          <p:spPr bwMode="auto">
            <a:xfrm>
              <a:off x="2544" y="3360"/>
              <a:ext cx="1104" cy="266"/>
            </a:xfrm>
            <a:prstGeom prst="flowChartProcess">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endParaRPr lang="en-US" altLang="en-US" sz="2100" b="1">
                <a:solidFill>
                  <a:srgbClr val="253B2A"/>
                </a:solidFill>
                <a:latin typeface="Tahoma" pitchFamily="34" charset="0"/>
              </a:endParaRPr>
            </a:p>
          </p:txBody>
        </p:sp>
        <p:sp>
          <p:nvSpPr>
            <p:cNvPr id="19493" name="Line 44"/>
            <p:cNvSpPr>
              <a:spLocks noChangeShapeType="1"/>
            </p:cNvSpPr>
            <p:nvPr/>
          </p:nvSpPr>
          <p:spPr bwMode="auto">
            <a:xfrm>
              <a:off x="3648" y="3600"/>
              <a:ext cx="384" cy="144"/>
            </a:xfrm>
            <a:prstGeom prst="line">
              <a:avLst/>
            </a:prstGeom>
            <a:noFill/>
            <a:ln w="9525">
              <a:solidFill>
                <a:schemeClr val="accent2"/>
              </a:solidFill>
              <a:round/>
              <a:headEnd/>
              <a:tailEnd type="triangle" w="lg" len="lg"/>
            </a:ln>
            <a:extLst>
              <a:ext uri="{909E8E84-426E-40DD-AFC4-6F175D3DCCD1}">
                <a14:hiddenFill xmlns:a14="http://schemas.microsoft.com/office/drawing/2010/main">
                  <a:noFill/>
                </a14:hiddenFill>
              </a:ext>
            </a:extLst>
          </p:spPr>
          <p:txBody>
            <a:bodyPr anchor="ctr">
              <a:spAutoFit/>
            </a:bodyPr>
            <a:lstStyle/>
            <a:p>
              <a:endParaRPr lang="en-US"/>
            </a:p>
          </p:txBody>
        </p:sp>
        <p:sp>
          <p:nvSpPr>
            <p:cNvPr id="19494" name="Text Box 45"/>
            <p:cNvSpPr txBox="1">
              <a:spLocks noChangeArrowheads="1"/>
            </p:cNvSpPr>
            <p:nvPr/>
          </p:nvSpPr>
          <p:spPr bwMode="auto">
            <a:xfrm>
              <a:off x="2640" y="3360"/>
              <a:ext cx="92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ltLang="en-US" sz="1800" b="1">
                  <a:latin typeface="Tahoma" pitchFamily="34" charset="0"/>
                </a:rPr>
                <a:t>Disposition</a:t>
              </a:r>
            </a:p>
          </p:txBody>
        </p:sp>
        <p:sp>
          <p:nvSpPr>
            <p:cNvPr id="19495" name="Line 46"/>
            <p:cNvSpPr>
              <a:spLocks noChangeShapeType="1"/>
            </p:cNvSpPr>
            <p:nvPr/>
          </p:nvSpPr>
          <p:spPr bwMode="auto">
            <a:xfrm flipH="1">
              <a:off x="2112" y="3600"/>
              <a:ext cx="432" cy="144"/>
            </a:xfrm>
            <a:prstGeom prst="line">
              <a:avLst/>
            </a:prstGeom>
            <a:noFill/>
            <a:ln w="9525">
              <a:solidFill>
                <a:schemeClr val="accent2"/>
              </a:solidFill>
              <a:round/>
              <a:headEnd/>
              <a:tailEnd type="triangle" w="lg" len="lg"/>
            </a:ln>
            <a:extLst>
              <a:ext uri="{909E8E84-426E-40DD-AFC4-6F175D3DCCD1}">
                <a14:hiddenFill xmlns:a14="http://schemas.microsoft.com/office/drawing/2010/main">
                  <a:noFill/>
                </a14:hiddenFill>
              </a:ext>
            </a:extLst>
          </p:spPr>
          <p:txBody>
            <a:bodyPr anchor="ctr">
              <a:spAutoFit/>
            </a:bodyPr>
            <a:lstStyle/>
            <a:p>
              <a:endParaRPr lang="en-US"/>
            </a:p>
          </p:txBody>
        </p:sp>
        <p:sp>
          <p:nvSpPr>
            <p:cNvPr id="19496" name="Rectangle 49"/>
            <p:cNvSpPr>
              <a:spLocks noChangeArrowheads="1"/>
            </p:cNvSpPr>
            <p:nvPr/>
          </p:nvSpPr>
          <p:spPr bwMode="auto">
            <a:xfrm>
              <a:off x="2208" y="816"/>
              <a:ext cx="1666" cy="4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1800" b="1" dirty="0">
                  <a:latin typeface="Tahoma" pitchFamily="34" charset="0"/>
                </a:rPr>
                <a:t>Creation or Receipt</a:t>
              </a:r>
            </a:p>
            <a:p>
              <a:pPr algn="ctr"/>
              <a:r>
                <a:rPr lang="en-US" altLang="en-US" sz="1100" b="1" dirty="0" smtClean="0">
                  <a:latin typeface="Tahoma" pitchFamily="34" charset="0"/>
                </a:rPr>
                <a:t>And </a:t>
              </a:r>
              <a:r>
                <a:rPr lang="en-US" altLang="en-US" sz="1800" b="1" dirty="0" smtClean="0">
                  <a:latin typeface="Tahoma" pitchFamily="34" charset="0"/>
                </a:rPr>
                <a:t>Capture</a:t>
              </a:r>
              <a:endParaRPr lang="en-US" altLang="en-US" sz="1800" b="1" dirty="0">
                <a:latin typeface="Tahoma" pitchFamily="34" charset="0"/>
              </a:endParaRPr>
            </a:p>
          </p:txBody>
        </p:sp>
        <p:sp>
          <p:nvSpPr>
            <p:cNvPr id="19497" name="Oval 52"/>
            <p:cNvSpPr>
              <a:spLocks noChangeArrowheads="1"/>
            </p:cNvSpPr>
            <p:nvPr/>
          </p:nvSpPr>
          <p:spPr bwMode="auto">
            <a:xfrm>
              <a:off x="2400" y="2496"/>
              <a:ext cx="1392" cy="57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a:p>
          </p:txBody>
        </p:sp>
        <p:sp>
          <p:nvSpPr>
            <p:cNvPr id="19498" name="Oval 53"/>
            <p:cNvSpPr>
              <a:spLocks noChangeArrowheads="1"/>
            </p:cNvSpPr>
            <p:nvPr/>
          </p:nvSpPr>
          <p:spPr bwMode="auto">
            <a:xfrm>
              <a:off x="960" y="2544"/>
              <a:ext cx="1344" cy="52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a:p>
          </p:txBody>
        </p:sp>
      </p:grpSp>
      <p:sp>
        <p:nvSpPr>
          <p:cNvPr id="19461" name="AutoShape 34"/>
          <p:cNvSpPr>
            <a:spLocks noChangeArrowheads="1"/>
          </p:cNvSpPr>
          <p:nvPr/>
        </p:nvSpPr>
        <p:spPr bwMode="auto">
          <a:xfrm>
            <a:off x="1752600" y="5867400"/>
            <a:ext cx="1976438" cy="519113"/>
          </a:xfrm>
          <a:prstGeom prst="flowChartTerminator">
            <a:avLst/>
          </a:prstGeom>
          <a:noFill/>
          <a:ln w="9525">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altLang="en-US" sz="1800" b="1">
                <a:latin typeface="Tahoma" pitchFamily="34" charset="0"/>
              </a:rPr>
              <a:t>Archives</a:t>
            </a:r>
          </a:p>
        </p:txBody>
      </p:sp>
      <p:sp>
        <p:nvSpPr>
          <p:cNvPr id="19463" name="Line 14"/>
          <p:cNvSpPr>
            <a:spLocks noChangeShapeType="1"/>
          </p:cNvSpPr>
          <p:nvPr/>
        </p:nvSpPr>
        <p:spPr bwMode="auto">
          <a:xfrm flipH="1">
            <a:off x="5029200" y="4724400"/>
            <a:ext cx="1219200" cy="533400"/>
          </a:xfrm>
          <a:prstGeom prst="line">
            <a:avLst/>
          </a:prstGeom>
          <a:noFill/>
          <a:ln w="9525">
            <a:solidFill>
              <a:schemeClr val="accent2"/>
            </a:solidFill>
            <a:round/>
            <a:headEnd/>
            <a:tailEnd type="triangle" w="lg" len="lg"/>
          </a:ln>
          <a:extLst>
            <a:ext uri="{909E8E84-426E-40DD-AFC4-6F175D3DCCD1}">
              <a14:hiddenFill xmlns:a14="http://schemas.microsoft.com/office/drawing/2010/main">
                <a:noFill/>
              </a14:hiddenFill>
            </a:ext>
          </a:extLst>
        </p:spPr>
        <p:txBody>
          <a:bodyPr wrap="none" anchor="ctr"/>
          <a:lstStyle/>
          <a:p>
            <a:endParaRPr lang="en-US"/>
          </a:p>
        </p:txBody>
      </p:sp>
      <p:sp>
        <p:nvSpPr>
          <p:cNvPr id="19464" name="Line 14"/>
          <p:cNvSpPr>
            <a:spLocks noChangeShapeType="1"/>
          </p:cNvSpPr>
          <p:nvPr/>
        </p:nvSpPr>
        <p:spPr bwMode="auto">
          <a:xfrm flipH="1">
            <a:off x="4572000" y="4800600"/>
            <a:ext cx="0" cy="457200"/>
          </a:xfrm>
          <a:prstGeom prst="line">
            <a:avLst/>
          </a:prstGeom>
          <a:noFill/>
          <a:ln w="9525">
            <a:solidFill>
              <a:schemeClr val="accent2"/>
            </a:solidFill>
            <a:round/>
            <a:headEnd/>
            <a:tailEnd type="triangle" w="lg" len="lg"/>
          </a:ln>
          <a:extLst>
            <a:ext uri="{909E8E84-426E-40DD-AFC4-6F175D3DCCD1}">
              <a14:hiddenFill xmlns:a14="http://schemas.microsoft.com/office/drawing/2010/main">
                <a:noFill/>
              </a14:hiddenFill>
            </a:ext>
          </a:extLst>
        </p:spPr>
        <p:txBody>
          <a:bodyPr wrap="none" anchor="ctr"/>
          <a:lstStyle/>
          <a:p>
            <a:endParaRPr lang="en-US"/>
          </a:p>
        </p:txBody>
      </p:sp>
      <p:sp>
        <p:nvSpPr>
          <p:cNvPr id="19465" name="Line 14"/>
          <p:cNvSpPr>
            <a:spLocks noChangeShapeType="1"/>
          </p:cNvSpPr>
          <p:nvPr/>
        </p:nvSpPr>
        <p:spPr bwMode="auto">
          <a:xfrm>
            <a:off x="2743200" y="4724400"/>
            <a:ext cx="1295400" cy="533400"/>
          </a:xfrm>
          <a:prstGeom prst="line">
            <a:avLst/>
          </a:prstGeom>
          <a:noFill/>
          <a:ln w="9525">
            <a:solidFill>
              <a:schemeClr val="accent2"/>
            </a:solidFill>
            <a:round/>
            <a:headEnd/>
            <a:tailEnd type="triangle" w="lg" len="lg"/>
          </a:ln>
          <a:extLst>
            <a:ext uri="{909E8E84-426E-40DD-AFC4-6F175D3DCCD1}">
              <a14:hiddenFill xmlns:a14="http://schemas.microsoft.com/office/drawing/2010/main">
                <a:noFill/>
              </a14:hiddenFill>
            </a:ext>
          </a:extLst>
        </p:spPr>
        <p:txBody>
          <a:bodyPr wrap="none" anchor="ctr"/>
          <a:lstStyle/>
          <a:p>
            <a:endParaRPr lang="en-US"/>
          </a:p>
        </p:txBody>
      </p:sp>
      <p:cxnSp>
        <p:nvCxnSpPr>
          <p:cNvPr id="19466" name="Straight Arrow Connector 67"/>
          <p:cNvCxnSpPr>
            <a:cxnSpLocks noChangeShapeType="1"/>
          </p:cNvCxnSpPr>
          <p:nvPr/>
        </p:nvCxnSpPr>
        <p:spPr bwMode="auto">
          <a:xfrm>
            <a:off x="3124200" y="4343400"/>
            <a:ext cx="457200" cy="1588"/>
          </a:xfrm>
          <a:prstGeom prst="straightConnector1">
            <a:avLst/>
          </a:prstGeom>
          <a:noFill/>
          <a:ln w="9525" algn="ctr">
            <a:solidFill>
              <a:schemeClr val="tx1"/>
            </a:solidFill>
            <a:round/>
            <a:headEnd type="arrow" w="med" len="med"/>
            <a:tailEnd type="arrow" w="med" len="med"/>
          </a:ln>
          <a:extLst>
            <a:ext uri="{909E8E84-426E-40DD-AFC4-6F175D3DCCD1}">
              <a14:hiddenFill xmlns:a14="http://schemas.microsoft.com/office/drawing/2010/main">
                <a:noFill/>
              </a14:hiddenFill>
            </a:ext>
          </a:extLst>
        </p:spPr>
      </p:cxnSp>
      <p:cxnSp>
        <p:nvCxnSpPr>
          <p:cNvPr id="19467" name="Straight Arrow Connector 69"/>
          <p:cNvCxnSpPr>
            <a:cxnSpLocks noChangeShapeType="1"/>
          </p:cNvCxnSpPr>
          <p:nvPr/>
        </p:nvCxnSpPr>
        <p:spPr bwMode="auto">
          <a:xfrm>
            <a:off x="5486400" y="4343400"/>
            <a:ext cx="457200" cy="1588"/>
          </a:xfrm>
          <a:prstGeom prst="straightConnector1">
            <a:avLst/>
          </a:prstGeom>
          <a:noFill/>
          <a:ln w="9525" algn="ctr">
            <a:solidFill>
              <a:schemeClr val="tx1"/>
            </a:solidFill>
            <a:round/>
            <a:headEnd type="arrow" w="med" len="med"/>
            <a:tailEnd type="arrow" w="med" len="med"/>
          </a:ln>
          <a:extLst>
            <a:ext uri="{909E8E84-426E-40DD-AFC4-6F175D3DCCD1}">
              <a14:hiddenFill xmlns:a14="http://schemas.microsoft.com/office/drawing/2010/main">
                <a:noFill/>
              </a14:hiddenFill>
            </a:ext>
          </a:extLst>
        </p:spPr>
      </p:cxnSp>
      <p:sp>
        <p:nvSpPr>
          <p:cNvPr id="2" name="TextBox 1"/>
          <p:cNvSpPr txBox="1"/>
          <p:nvPr/>
        </p:nvSpPr>
        <p:spPr>
          <a:xfrm>
            <a:off x="228600" y="6437360"/>
            <a:ext cx="8534400" cy="338554"/>
          </a:xfrm>
          <a:prstGeom prst="rect">
            <a:avLst/>
          </a:prstGeom>
          <a:noFill/>
        </p:spPr>
        <p:txBody>
          <a:bodyPr wrap="square" rtlCol="0">
            <a:spAutoFit/>
          </a:bodyPr>
          <a:lstStyle/>
          <a:p>
            <a:pPr marL="114300" indent="0" algn="ctr">
              <a:buNone/>
            </a:pPr>
            <a:r>
              <a:rPr lang="en-US" altLang="en-US" sz="1600" dirty="0">
                <a:solidFill>
                  <a:srgbClr val="C00000"/>
                </a:solidFill>
              </a:rPr>
              <a:t>Steve Adams (From presentation to NAGARA - Indianapolis, given on July 11, 2013)</a:t>
            </a:r>
          </a:p>
        </p:txBody>
      </p:sp>
    </p:spTree>
    <p:extLst>
      <p:ext uri="{BB962C8B-B14F-4D97-AF65-F5344CB8AC3E}">
        <p14:creationId xmlns:p14="http://schemas.microsoft.com/office/powerpoint/2010/main" val="2956953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304800"/>
            <a:ext cx="9144000" cy="1143000"/>
          </a:xfrm>
        </p:spPr>
        <p:txBody>
          <a:bodyPr/>
          <a:lstStyle/>
          <a:p>
            <a:pPr marL="484632" eaLnBrk="1" fontAlgn="auto" hangingPunct="1">
              <a:spcAft>
                <a:spcPts val="0"/>
              </a:spcAft>
              <a:defRPr/>
            </a:pPr>
            <a:r>
              <a:rPr lang="en-US" sz="3600" b="1" dirty="0" smtClean="0">
                <a:solidFill>
                  <a:schemeClr val="accent1">
                    <a:tint val="83000"/>
                    <a:satMod val="150000"/>
                  </a:schemeClr>
                </a:solidFill>
                <a:effectLst/>
              </a:rPr>
              <a:t>Characteristics of Electronic Records </a:t>
            </a:r>
          </a:p>
        </p:txBody>
      </p:sp>
      <p:sp>
        <p:nvSpPr>
          <p:cNvPr id="22531" name="Rectangle 3"/>
          <p:cNvSpPr>
            <a:spLocks noGrp="1" noChangeArrowheads="1"/>
          </p:cNvSpPr>
          <p:nvPr>
            <p:ph idx="1"/>
          </p:nvPr>
        </p:nvSpPr>
        <p:spPr>
          <a:xfrm>
            <a:off x="228600" y="1600200"/>
            <a:ext cx="8686800" cy="4665406"/>
          </a:xfrm>
        </p:spPr>
        <p:txBody>
          <a:bodyPr>
            <a:normAutofit fontScale="92500" lnSpcReduction="10000"/>
          </a:bodyPr>
          <a:lstStyle/>
          <a:p>
            <a:pPr marL="114300" indent="0" eaLnBrk="1" hangingPunct="1">
              <a:buNone/>
              <a:defRPr/>
            </a:pPr>
            <a:r>
              <a:rPr lang="en-US" sz="2300" b="1" dirty="0" smtClean="0">
                <a:solidFill>
                  <a:srgbClr val="C00000"/>
                </a:solidFill>
                <a:cs typeface="Arial" pitchFamily="34" charset="0"/>
              </a:rPr>
              <a:t>1. Content</a:t>
            </a:r>
            <a:r>
              <a:rPr lang="en-US" sz="2300" dirty="0" smtClean="0">
                <a:solidFill>
                  <a:srgbClr val="C00000"/>
                </a:solidFill>
                <a:cs typeface="Arial" pitchFamily="34" charset="0"/>
              </a:rPr>
              <a:t> </a:t>
            </a:r>
          </a:p>
          <a:p>
            <a:pPr eaLnBrk="1" hangingPunct="1">
              <a:buFont typeface="Arial" pitchFamily="34" charset="0"/>
              <a:buChar char="•"/>
              <a:defRPr/>
            </a:pPr>
            <a:r>
              <a:rPr lang="en-US" sz="2300" dirty="0" smtClean="0">
                <a:solidFill>
                  <a:srgbClr val="C00000"/>
                </a:solidFill>
                <a:cs typeface="Arial" pitchFamily="34" charset="0"/>
              </a:rPr>
              <a:t>what a record says; it is the </a:t>
            </a:r>
            <a:r>
              <a:rPr lang="en-US" sz="2300" u="sng" dirty="0" smtClean="0">
                <a:solidFill>
                  <a:srgbClr val="C00000"/>
                </a:solidFill>
                <a:cs typeface="Arial" pitchFamily="34" charset="0"/>
              </a:rPr>
              <a:t>data or information contained </a:t>
            </a:r>
            <a:r>
              <a:rPr lang="en-US" sz="2300" dirty="0" smtClean="0">
                <a:solidFill>
                  <a:srgbClr val="C00000"/>
                </a:solidFill>
                <a:cs typeface="Arial" pitchFamily="34" charset="0"/>
              </a:rPr>
              <a:t>in the record</a:t>
            </a:r>
          </a:p>
          <a:p>
            <a:pPr marL="114300" indent="0" eaLnBrk="1" hangingPunct="1">
              <a:buNone/>
              <a:defRPr/>
            </a:pPr>
            <a:r>
              <a:rPr lang="en-US" sz="2300" b="1" dirty="0" smtClean="0">
                <a:solidFill>
                  <a:srgbClr val="00B0F0"/>
                </a:solidFill>
                <a:cs typeface="Arial" pitchFamily="34" charset="0"/>
              </a:rPr>
              <a:t>2. Context</a:t>
            </a:r>
            <a:r>
              <a:rPr lang="en-US" sz="2300" dirty="0" smtClean="0">
                <a:solidFill>
                  <a:srgbClr val="00B0F0"/>
                </a:solidFill>
                <a:cs typeface="Arial" pitchFamily="34" charset="0"/>
              </a:rPr>
              <a:t> </a:t>
            </a:r>
          </a:p>
          <a:p>
            <a:pPr eaLnBrk="1" hangingPunct="1">
              <a:defRPr/>
            </a:pPr>
            <a:r>
              <a:rPr lang="en-US" sz="2300" dirty="0" smtClean="0">
                <a:solidFill>
                  <a:srgbClr val="00B0F0"/>
                </a:solidFill>
                <a:cs typeface="Arial" pitchFamily="34" charset="0"/>
              </a:rPr>
              <a:t>refers to what makes the record meaningful. It tells why a record was created and its </a:t>
            </a:r>
            <a:r>
              <a:rPr lang="en-US" sz="2300" u="sng" dirty="0" smtClean="0">
                <a:solidFill>
                  <a:srgbClr val="00B0F0"/>
                </a:solidFill>
                <a:cs typeface="Arial" pitchFamily="34" charset="0"/>
              </a:rPr>
              <a:t>relationship to other records</a:t>
            </a:r>
          </a:p>
          <a:p>
            <a:pPr marL="114300" indent="0" eaLnBrk="1" hangingPunct="1">
              <a:buNone/>
              <a:defRPr/>
            </a:pPr>
            <a:r>
              <a:rPr lang="en-US" sz="2300" b="1" dirty="0" smtClean="0">
                <a:solidFill>
                  <a:srgbClr val="7030A0"/>
                </a:solidFill>
                <a:cs typeface="Arial" pitchFamily="34" charset="0"/>
              </a:rPr>
              <a:t>3. Structure</a:t>
            </a:r>
            <a:r>
              <a:rPr lang="en-US" sz="2300" dirty="0" smtClean="0">
                <a:solidFill>
                  <a:srgbClr val="7030A0"/>
                </a:solidFill>
                <a:cs typeface="Arial" pitchFamily="34" charset="0"/>
              </a:rPr>
              <a:t> </a:t>
            </a:r>
          </a:p>
          <a:p>
            <a:pPr eaLnBrk="1" hangingPunct="1">
              <a:defRPr/>
            </a:pPr>
            <a:r>
              <a:rPr lang="en-US" sz="2300" dirty="0" smtClean="0">
                <a:solidFill>
                  <a:srgbClr val="7030A0"/>
                </a:solidFill>
                <a:cs typeface="Arial" pitchFamily="34" charset="0"/>
              </a:rPr>
              <a:t>refers to the </a:t>
            </a:r>
            <a:r>
              <a:rPr lang="en-US" sz="2300" u="sng" dirty="0" smtClean="0">
                <a:solidFill>
                  <a:srgbClr val="7030A0"/>
                </a:solidFill>
                <a:cs typeface="Arial" pitchFamily="34" charset="0"/>
              </a:rPr>
              <a:t>way in which information is organized</a:t>
            </a:r>
            <a:r>
              <a:rPr lang="en-US" sz="2300" dirty="0" smtClean="0">
                <a:solidFill>
                  <a:srgbClr val="7030A0"/>
                </a:solidFill>
                <a:cs typeface="Arial" pitchFamily="34" charset="0"/>
              </a:rPr>
              <a:t>, which greatly affects our ability to understand it</a:t>
            </a:r>
          </a:p>
          <a:p>
            <a:pPr marL="64008" indent="0" eaLnBrk="1" fontAlgn="auto" hangingPunct="1">
              <a:spcAft>
                <a:spcPts val="0"/>
              </a:spcAft>
              <a:buNone/>
              <a:defRPr/>
            </a:pPr>
            <a:r>
              <a:rPr lang="en-US" sz="2300" b="1" dirty="0" smtClean="0">
                <a:solidFill>
                  <a:schemeClr val="accent1">
                    <a:lumMod val="75000"/>
                  </a:schemeClr>
                </a:solidFill>
                <a:cs typeface="Arial" pitchFamily="34" charset="0"/>
              </a:rPr>
              <a:t>4. Behavior</a:t>
            </a:r>
            <a:r>
              <a:rPr lang="en-US" sz="2300" dirty="0" smtClean="0">
                <a:solidFill>
                  <a:schemeClr val="accent1">
                    <a:lumMod val="75000"/>
                  </a:schemeClr>
                </a:solidFill>
                <a:cs typeface="Arial" pitchFamily="34" charset="0"/>
              </a:rPr>
              <a:t> </a:t>
            </a:r>
          </a:p>
          <a:p>
            <a:pPr marL="406908" indent="-342900" eaLnBrk="1" fontAlgn="auto" hangingPunct="1">
              <a:spcAft>
                <a:spcPts val="0"/>
              </a:spcAft>
              <a:defRPr/>
            </a:pPr>
            <a:r>
              <a:rPr lang="en-US" sz="2300" dirty="0" smtClean="0">
                <a:solidFill>
                  <a:schemeClr val="accent1">
                    <a:lumMod val="75000"/>
                  </a:schemeClr>
                </a:solidFill>
                <a:cs typeface="Arial" pitchFamily="34" charset="0"/>
              </a:rPr>
              <a:t>is the ability to perform queries, </a:t>
            </a:r>
            <a:r>
              <a:rPr lang="en-US" sz="2300" u="sng" dirty="0" smtClean="0">
                <a:solidFill>
                  <a:schemeClr val="accent1">
                    <a:lumMod val="75000"/>
                  </a:schemeClr>
                </a:solidFill>
                <a:cs typeface="Arial" pitchFamily="34" charset="0"/>
              </a:rPr>
              <a:t>manipulate data</a:t>
            </a:r>
            <a:r>
              <a:rPr lang="en-US" sz="2300" dirty="0" smtClean="0">
                <a:solidFill>
                  <a:schemeClr val="accent1">
                    <a:lumMod val="75000"/>
                  </a:schemeClr>
                </a:solidFill>
                <a:cs typeface="Arial" pitchFamily="34" charset="0"/>
              </a:rPr>
              <a:t>, and display the records.  Behavior may include:</a:t>
            </a:r>
          </a:p>
          <a:p>
            <a:pPr marL="822960" lvl="1" eaLnBrk="1" fontAlgn="auto" hangingPunct="1">
              <a:spcAft>
                <a:spcPts val="0"/>
              </a:spcAft>
              <a:buFont typeface="Arial" pitchFamily="34" charset="0"/>
              <a:buChar char="•"/>
              <a:defRPr/>
            </a:pPr>
            <a:r>
              <a:rPr lang="en-US" sz="1900" dirty="0" smtClean="0">
                <a:solidFill>
                  <a:schemeClr val="accent1">
                    <a:lumMod val="75000"/>
                  </a:schemeClr>
                </a:solidFill>
                <a:cs typeface="Arial" pitchFamily="34" charset="0"/>
              </a:rPr>
              <a:t>Embedded sound or video files</a:t>
            </a:r>
          </a:p>
          <a:p>
            <a:pPr marL="822960" lvl="1" eaLnBrk="1" fontAlgn="auto" hangingPunct="1">
              <a:spcAft>
                <a:spcPts val="0"/>
              </a:spcAft>
              <a:buFont typeface="Arial" pitchFamily="34" charset="0"/>
              <a:buChar char="•"/>
              <a:defRPr/>
            </a:pPr>
            <a:r>
              <a:rPr lang="en-US" sz="1900" dirty="0" smtClean="0">
                <a:solidFill>
                  <a:schemeClr val="accent1">
                    <a:lumMod val="75000"/>
                  </a:schemeClr>
                </a:solidFill>
                <a:cs typeface="Arial" pitchFamily="34" charset="0"/>
              </a:rPr>
              <a:t>Animation</a:t>
            </a:r>
          </a:p>
          <a:p>
            <a:pPr marL="822960" lvl="1" eaLnBrk="1" fontAlgn="auto" hangingPunct="1">
              <a:spcAft>
                <a:spcPts val="0"/>
              </a:spcAft>
              <a:buFont typeface="Arial" pitchFamily="34" charset="0"/>
              <a:buChar char="•"/>
              <a:defRPr/>
            </a:pPr>
            <a:r>
              <a:rPr lang="en-US" sz="1900" dirty="0" smtClean="0">
                <a:solidFill>
                  <a:schemeClr val="accent1">
                    <a:lumMod val="75000"/>
                  </a:schemeClr>
                </a:solidFill>
                <a:cs typeface="Arial" pitchFamily="34" charset="0"/>
              </a:rPr>
              <a:t>Response to queries or other manipulation</a:t>
            </a:r>
          </a:p>
          <a:p>
            <a:pPr eaLnBrk="1" hangingPunct="1">
              <a:buFont typeface="Arial" pitchFamily="34" charset="0"/>
              <a:buChar char="•"/>
              <a:defRPr/>
            </a:pPr>
            <a:endParaRPr lang="en-US" sz="2400" dirty="0" smtClean="0"/>
          </a:p>
        </p:txBody>
      </p:sp>
      <p:sp>
        <p:nvSpPr>
          <p:cNvPr id="2" name="TextBox 1"/>
          <p:cNvSpPr txBox="1"/>
          <p:nvPr/>
        </p:nvSpPr>
        <p:spPr>
          <a:xfrm>
            <a:off x="228600" y="6265606"/>
            <a:ext cx="8534399" cy="338554"/>
          </a:xfrm>
          <a:prstGeom prst="rect">
            <a:avLst/>
          </a:prstGeom>
          <a:noFill/>
        </p:spPr>
        <p:txBody>
          <a:bodyPr wrap="square" rtlCol="0">
            <a:spAutoFit/>
          </a:bodyPr>
          <a:lstStyle/>
          <a:p>
            <a:pPr marL="114300" indent="0" algn="ctr">
              <a:buNone/>
            </a:pPr>
            <a:r>
              <a:rPr lang="en-US" altLang="en-US" sz="1600" dirty="0">
                <a:solidFill>
                  <a:srgbClr val="C00000"/>
                </a:solidFill>
              </a:rPr>
              <a:t>Steve Adams (From presentation to NAGARA - Indianapolis, given on July 11, 2013)</a:t>
            </a:r>
          </a:p>
        </p:txBody>
      </p:sp>
    </p:spTree>
    <p:extLst>
      <p:ext uri="{BB962C8B-B14F-4D97-AF65-F5344CB8AC3E}">
        <p14:creationId xmlns:p14="http://schemas.microsoft.com/office/powerpoint/2010/main" val="15253188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a:spLocks noGrp="1" noChangeArrowheads="1"/>
          </p:cNvSpPr>
          <p:nvPr>
            <p:ph type="title"/>
          </p:nvPr>
        </p:nvSpPr>
        <p:spPr>
          <a:xfrm>
            <a:off x="457200" y="267494"/>
            <a:ext cx="8229600" cy="1332706"/>
          </a:xfrm>
        </p:spPr>
        <p:txBody>
          <a:bodyPr>
            <a:noAutofit/>
          </a:bodyPr>
          <a:lstStyle/>
          <a:p>
            <a:pPr marL="484632" eaLnBrk="1" fontAlgn="auto" hangingPunct="1">
              <a:spcAft>
                <a:spcPts val="0"/>
              </a:spcAft>
              <a:defRPr/>
            </a:pPr>
            <a:r>
              <a:rPr lang="en-US" sz="4000" b="1" dirty="0" smtClean="0">
                <a:solidFill>
                  <a:schemeClr val="accent1">
                    <a:tint val="83000"/>
                    <a:satMod val="150000"/>
                  </a:schemeClr>
                </a:solidFill>
                <a:effectLst/>
              </a:rPr>
              <a:t>Functional Requirements for Electronic Systems</a:t>
            </a:r>
          </a:p>
        </p:txBody>
      </p:sp>
      <p:sp>
        <p:nvSpPr>
          <p:cNvPr id="21507" name="Rectangle 5"/>
          <p:cNvSpPr>
            <a:spLocks noGrp="1" noChangeArrowheads="1"/>
          </p:cNvSpPr>
          <p:nvPr>
            <p:ph idx="1"/>
          </p:nvPr>
        </p:nvSpPr>
        <p:spPr>
          <a:xfrm>
            <a:off x="457200" y="1752600"/>
            <a:ext cx="8229600" cy="4513006"/>
          </a:xfrm>
        </p:spPr>
        <p:txBody>
          <a:bodyPr>
            <a:normAutofit/>
          </a:bodyPr>
          <a:lstStyle/>
          <a:p>
            <a:pPr eaLnBrk="1" hangingPunct="1">
              <a:buFont typeface="Arial" charset="0"/>
              <a:buChar char="•"/>
            </a:pPr>
            <a:r>
              <a:rPr lang="en-US" altLang="en-US" sz="2800" dirty="0" smtClean="0">
                <a:solidFill>
                  <a:srgbClr val="00B050"/>
                </a:solidFill>
                <a:cs typeface="Arial" charset="0"/>
              </a:rPr>
              <a:t>A </a:t>
            </a:r>
            <a:r>
              <a:rPr lang="en-US" altLang="en-US" sz="2800" u="sng" dirty="0" smtClean="0">
                <a:solidFill>
                  <a:srgbClr val="00B050"/>
                </a:solidFill>
                <a:cs typeface="Arial" charset="0"/>
              </a:rPr>
              <a:t>manual or automated system</a:t>
            </a:r>
            <a:r>
              <a:rPr lang="en-US" altLang="en-US" sz="2800" dirty="0" smtClean="0">
                <a:solidFill>
                  <a:srgbClr val="00B050"/>
                </a:solidFill>
                <a:cs typeface="Arial" charset="0"/>
              </a:rPr>
              <a:t> in which </a:t>
            </a:r>
            <a:r>
              <a:rPr lang="en-US" altLang="en-US" sz="2800" b="1" dirty="0" smtClean="0">
                <a:solidFill>
                  <a:srgbClr val="00B050"/>
                </a:solidFill>
                <a:cs typeface="Arial" charset="0"/>
              </a:rPr>
              <a:t>records are collected, organized, and categorized to facilitate </a:t>
            </a:r>
            <a:r>
              <a:rPr lang="en-US" altLang="en-US" sz="2800" dirty="0" smtClean="0">
                <a:solidFill>
                  <a:srgbClr val="00B050"/>
                </a:solidFill>
                <a:cs typeface="Arial" charset="0"/>
              </a:rPr>
              <a:t>their </a:t>
            </a:r>
            <a:r>
              <a:rPr lang="en-US" altLang="en-US" sz="2800" u="sng" dirty="0" smtClean="0">
                <a:solidFill>
                  <a:srgbClr val="00B050"/>
                </a:solidFill>
                <a:cs typeface="Arial" charset="0"/>
              </a:rPr>
              <a:t>preservation, retrieval, use, and disposition </a:t>
            </a:r>
          </a:p>
          <a:p>
            <a:pPr eaLnBrk="1" hangingPunct="1">
              <a:buFont typeface="Arial" charset="0"/>
              <a:buChar char="•"/>
            </a:pPr>
            <a:r>
              <a:rPr lang="en-US" altLang="en-US" sz="2800" dirty="0" smtClean="0">
                <a:solidFill>
                  <a:srgbClr val="0070C0"/>
                </a:solidFill>
                <a:cs typeface="Arial" charset="0"/>
              </a:rPr>
              <a:t>Records management systems must be able to:</a:t>
            </a:r>
          </a:p>
          <a:p>
            <a:pPr lvl="1" eaLnBrk="1" hangingPunct="1">
              <a:buFont typeface="Arial" charset="0"/>
              <a:buChar char="•"/>
            </a:pPr>
            <a:r>
              <a:rPr lang="en-US" altLang="en-US" sz="2800" dirty="0" smtClean="0">
                <a:solidFill>
                  <a:srgbClr val="0070C0"/>
                </a:solidFill>
                <a:cs typeface="Arial" charset="0"/>
              </a:rPr>
              <a:t>1. Declare a record</a:t>
            </a:r>
          </a:p>
          <a:p>
            <a:pPr lvl="1" eaLnBrk="1" hangingPunct="1">
              <a:buFont typeface="Arial" charset="0"/>
              <a:buChar char="•"/>
            </a:pPr>
            <a:r>
              <a:rPr lang="en-US" altLang="en-US" sz="2800" dirty="0" smtClean="0">
                <a:solidFill>
                  <a:srgbClr val="0070C0"/>
                </a:solidFill>
                <a:cs typeface="Arial" charset="0"/>
              </a:rPr>
              <a:t>2. Capture records</a:t>
            </a:r>
          </a:p>
          <a:p>
            <a:pPr lvl="1" eaLnBrk="1" hangingPunct="1">
              <a:buFont typeface="Arial" charset="0"/>
              <a:buChar char="•"/>
            </a:pPr>
            <a:r>
              <a:rPr lang="en-US" altLang="en-US" sz="2800" dirty="0" smtClean="0">
                <a:solidFill>
                  <a:srgbClr val="0070C0"/>
                </a:solidFill>
                <a:cs typeface="Arial" charset="0"/>
              </a:rPr>
              <a:t>3. Maintain and use records</a:t>
            </a:r>
          </a:p>
          <a:p>
            <a:pPr lvl="1" eaLnBrk="1" hangingPunct="1">
              <a:buFont typeface="Arial" charset="0"/>
              <a:buChar char="•"/>
            </a:pPr>
            <a:r>
              <a:rPr lang="en-US" altLang="en-US" sz="2800" dirty="0" smtClean="0">
                <a:solidFill>
                  <a:srgbClr val="0070C0"/>
                </a:solidFill>
                <a:cs typeface="Arial" charset="0"/>
              </a:rPr>
              <a:t>4. Facilitate records transfer</a:t>
            </a:r>
          </a:p>
          <a:p>
            <a:pPr lvl="1" eaLnBrk="1" hangingPunct="1">
              <a:buFont typeface="Arial" charset="0"/>
              <a:buChar char="•"/>
            </a:pPr>
            <a:r>
              <a:rPr lang="en-US" altLang="en-US" sz="2800" dirty="0" smtClean="0">
                <a:solidFill>
                  <a:srgbClr val="0070C0"/>
                </a:solidFill>
                <a:cs typeface="Arial" charset="0"/>
              </a:rPr>
              <a:t>5. Facilitate records disposal</a:t>
            </a:r>
          </a:p>
        </p:txBody>
      </p:sp>
      <p:sp>
        <p:nvSpPr>
          <p:cNvPr id="4" name="TextBox 3"/>
          <p:cNvSpPr txBox="1"/>
          <p:nvPr/>
        </p:nvSpPr>
        <p:spPr>
          <a:xfrm>
            <a:off x="228600" y="6265606"/>
            <a:ext cx="8534399" cy="338554"/>
          </a:xfrm>
          <a:prstGeom prst="rect">
            <a:avLst/>
          </a:prstGeom>
          <a:noFill/>
        </p:spPr>
        <p:txBody>
          <a:bodyPr wrap="square" rtlCol="0">
            <a:spAutoFit/>
          </a:bodyPr>
          <a:lstStyle/>
          <a:p>
            <a:pPr marL="114300" indent="0" algn="ctr">
              <a:buNone/>
            </a:pPr>
            <a:r>
              <a:rPr lang="en-US" altLang="en-US" sz="1600" dirty="0">
                <a:solidFill>
                  <a:srgbClr val="C00000"/>
                </a:solidFill>
              </a:rPr>
              <a:t>Steve Adams (From presentation to NAGARA - Indianapolis, given on July 11, 2013)</a:t>
            </a:r>
          </a:p>
        </p:txBody>
      </p:sp>
    </p:spTree>
    <p:extLst>
      <p:ext uri="{BB962C8B-B14F-4D97-AF65-F5344CB8AC3E}">
        <p14:creationId xmlns:p14="http://schemas.microsoft.com/office/powerpoint/2010/main" val="36452900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6"/>
          <p:cNvSpPr>
            <a:spLocks noGrp="1" noChangeArrowheads="1"/>
          </p:cNvSpPr>
          <p:nvPr>
            <p:ph type="title"/>
          </p:nvPr>
        </p:nvSpPr>
        <p:spPr/>
        <p:txBody>
          <a:bodyPr/>
          <a:lstStyle/>
          <a:p>
            <a:pPr marL="484632" eaLnBrk="1" fontAlgn="auto" hangingPunct="1">
              <a:spcAft>
                <a:spcPts val="0"/>
              </a:spcAft>
              <a:defRPr/>
            </a:pPr>
            <a:r>
              <a:rPr lang="en-US" sz="4000" b="1" dirty="0" smtClean="0">
                <a:solidFill>
                  <a:schemeClr val="accent1">
                    <a:tint val="83000"/>
                    <a:satMod val="150000"/>
                  </a:schemeClr>
                </a:solidFill>
                <a:effectLst/>
              </a:rPr>
              <a:t>1. Declare a Record </a:t>
            </a:r>
          </a:p>
        </p:txBody>
      </p:sp>
      <p:sp>
        <p:nvSpPr>
          <p:cNvPr id="22531" name="Rectangle 7"/>
          <p:cNvSpPr>
            <a:spLocks noGrp="1" noChangeArrowheads="1"/>
          </p:cNvSpPr>
          <p:nvPr>
            <p:ph idx="1"/>
          </p:nvPr>
        </p:nvSpPr>
        <p:spPr>
          <a:xfrm>
            <a:off x="457200" y="1882775"/>
            <a:ext cx="8229600" cy="4213225"/>
          </a:xfrm>
        </p:spPr>
        <p:txBody>
          <a:bodyPr>
            <a:normAutofit/>
          </a:bodyPr>
          <a:lstStyle/>
          <a:p>
            <a:pPr eaLnBrk="1" hangingPunct="1">
              <a:buFont typeface="Arial" charset="0"/>
              <a:buChar char="•"/>
            </a:pPr>
            <a:r>
              <a:rPr lang="en-US" altLang="en-US" sz="3600" dirty="0" smtClean="0">
                <a:solidFill>
                  <a:srgbClr val="C00000"/>
                </a:solidFill>
                <a:cs typeface="Arial" charset="0"/>
              </a:rPr>
              <a:t>Assign </a:t>
            </a:r>
            <a:r>
              <a:rPr lang="en-US" altLang="en-US" sz="3600" b="1" dirty="0" smtClean="0">
                <a:solidFill>
                  <a:srgbClr val="C00000"/>
                </a:solidFill>
                <a:cs typeface="Arial" charset="0"/>
              </a:rPr>
              <a:t>unique identifiers to records </a:t>
            </a:r>
            <a:r>
              <a:rPr lang="en-US" altLang="en-US" sz="3600" dirty="0" smtClean="0">
                <a:solidFill>
                  <a:srgbClr val="C00000"/>
                </a:solidFill>
                <a:cs typeface="Arial" charset="0"/>
              </a:rPr>
              <a:t>and their associated metadata. (Think of indexing electronic records)</a:t>
            </a:r>
          </a:p>
          <a:p>
            <a:pPr marL="114300" indent="0" eaLnBrk="1" hangingPunct="1">
              <a:buNone/>
            </a:pPr>
            <a:endParaRPr lang="en-US" altLang="en-US" sz="2000" dirty="0" smtClean="0">
              <a:cs typeface="Arial" charset="0"/>
            </a:endParaRPr>
          </a:p>
          <a:p>
            <a:pPr eaLnBrk="1" hangingPunct="1">
              <a:buFont typeface="Arial" charset="0"/>
              <a:buChar char="•"/>
            </a:pPr>
            <a:r>
              <a:rPr lang="en-US" altLang="en-US" sz="3600" dirty="0" smtClean="0">
                <a:solidFill>
                  <a:schemeClr val="accent3">
                    <a:lumMod val="75000"/>
                  </a:schemeClr>
                </a:solidFill>
                <a:cs typeface="Arial" charset="0"/>
              </a:rPr>
              <a:t>Collect </a:t>
            </a:r>
            <a:r>
              <a:rPr lang="en-US" altLang="en-US" sz="3600" u="sng" dirty="0" smtClean="0">
                <a:solidFill>
                  <a:schemeClr val="accent3">
                    <a:lumMod val="75000"/>
                  </a:schemeClr>
                </a:solidFill>
                <a:cs typeface="Arial" charset="0"/>
              </a:rPr>
              <a:t>as much metadata automatically </a:t>
            </a:r>
            <a:r>
              <a:rPr lang="en-US" altLang="en-US" sz="3600" dirty="0" smtClean="0">
                <a:solidFill>
                  <a:schemeClr val="accent3">
                    <a:lumMod val="75000"/>
                  </a:schemeClr>
                </a:solidFill>
                <a:cs typeface="Arial" charset="0"/>
              </a:rPr>
              <a:t>as possible, and </a:t>
            </a:r>
            <a:r>
              <a:rPr lang="en-US" altLang="en-US" sz="3600" u="sng" dirty="0" smtClean="0">
                <a:solidFill>
                  <a:schemeClr val="accent3">
                    <a:lumMod val="75000"/>
                  </a:schemeClr>
                </a:solidFill>
                <a:cs typeface="Arial" charset="0"/>
              </a:rPr>
              <a:t>reliably link</a:t>
            </a:r>
            <a:r>
              <a:rPr lang="en-US" altLang="en-US" sz="3600" dirty="0" smtClean="0">
                <a:solidFill>
                  <a:schemeClr val="accent3">
                    <a:lumMod val="75000"/>
                  </a:schemeClr>
                </a:solidFill>
                <a:cs typeface="Arial" charset="0"/>
              </a:rPr>
              <a:t> metadata to the records</a:t>
            </a:r>
          </a:p>
        </p:txBody>
      </p:sp>
      <p:sp>
        <p:nvSpPr>
          <p:cNvPr id="4" name="TextBox 3"/>
          <p:cNvSpPr txBox="1"/>
          <p:nvPr/>
        </p:nvSpPr>
        <p:spPr>
          <a:xfrm>
            <a:off x="228600" y="6265606"/>
            <a:ext cx="8534399" cy="338554"/>
          </a:xfrm>
          <a:prstGeom prst="rect">
            <a:avLst/>
          </a:prstGeom>
          <a:noFill/>
        </p:spPr>
        <p:txBody>
          <a:bodyPr wrap="square" rtlCol="0">
            <a:spAutoFit/>
          </a:bodyPr>
          <a:lstStyle/>
          <a:p>
            <a:pPr marL="114300" indent="0" algn="ctr">
              <a:buNone/>
            </a:pPr>
            <a:r>
              <a:rPr lang="en-US" altLang="en-US" sz="1600" dirty="0">
                <a:solidFill>
                  <a:srgbClr val="C00000"/>
                </a:solidFill>
              </a:rPr>
              <a:t>Steve Adams (From presentation to NAGARA - Indianapolis, given on July 11, 2013)</a:t>
            </a:r>
          </a:p>
        </p:txBody>
      </p:sp>
    </p:spTree>
    <p:extLst>
      <p:ext uri="{BB962C8B-B14F-4D97-AF65-F5344CB8AC3E}">
        <p14:creationId xmlns:p14="http://schemas.microsoft.com/office/powerpoint/2010/main" val="726527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Grp="1" noChangeArrowheads="1"/>
          </p:cNvSpPr>
          <p:nvPr>
            <p:ph type="title"/>
          </p:nvPr>
        </p:nvSpPr>
        <p:spPr/>
        <p:txBody>
          <a:bodyPr/>
          <a:lstStyle/>
          <a:p>
            <a:pPr marL="484632" eaLnBrk="1" fontAlgn="auto" hangingPunct="1">
              <a:spcAft>
                <a:spcPts val="0"/>
              </a:spcAft>
              <a:defRPr/>
            </a:pPr>
            <a:r>
              <a:rPr lang="en-US" sz="4000" b="1" dirty="0" smtClean="0">
                <a:solidFill>
                  <a:schemeClr val="accent1">
                    <a:tint val="83000"/>
                    <a:satMod val="150000"/>
                  </a:schemeClr>
                </a:solidFill>
                <a:effectLst/>
              </a:rPr>
              <a:t>2. Capture Records  </a:t>
            </a:r>
          </a:p>
        </p:txBody>
      </p:sp>
      <p:sp>
        <p:nvSpPr>
          <p:cNvPr id="23555" name="Rectangle 5"/>
          <p:cNvSpPr>
            <a:spLocks noGrp="1" noChangeArrowheads="1"/>
          </p:cNvSpPr>
          <p:nvPr>
            <p:ph idx="1"/>
          </p:nvPr>
        </p:nvSpPr>
        <p:spPr>
          <a:xfrm>
            <a:off x="457200" y="2057399"/>
            <a:ext cx="8229600" cy="4397375"/>
          </a:xfrm>
        </p:spPr>
        <p:txBody>
          <a:bodyPr>
            <a:normAutofit/>
          </a:bodyPr>
          <a:lstStyle/>
          <a:p>
            <a:pPr eaLnBrk="1" hangingPunct="1">
              <a:buFont typeface="Arial" charset="0"/>
              <a:buChar char="•"/>
            </a:pPr>
            <a:r>
              <a:rPr lang="en-US" altLang="en-US" sz="3600" dirty="0" smtClean="0">
                <a:solidFill>
                  <a:srgbClr val="00B050"/>
                </a:solidFill>
                <a:cs typeface="Arial" charset="0"/>
              </a:rPr>
              <a:t>Allow </a:t>
            </a:r>
            <a:r>
              <a:rPr lang="en-US" altLang="en-US" sz="3600" u="sng" dirty="0" smtClean="0">
                <a:solidFill>
                  <a:srgbClr val="00B050"/>
                </a:solidFill>
                <a:cs typeface="Arial" charset="0"/>
              </a:rPr>
              <a:t>import of records</a:t>
            </a:r>
            <a:r>
              <a:rPr lang="en-US" altLang="en-US" sz="3600" dirty="0" smtClean="0">
                <a:solidFill>
                  <a:srgbClr val="00B050"/>
                </a:solidFill>
                <a:cs typeface="Arial" charset="0"/>
              </a:rPr>
              <a:t> from other sources</a:t>
            </a:r>
          </a:p>
          <a:p>
            <a:pPr marL="114300" indent="0" eaLnBrk="1" hangingPunct="1">
              <a:buNone/>
            </a:pPr>
            <a:endParaRPr lang="en-US" altLang="en-US" sz="1800" dirty="0" smtClean="0">
              <a:cs typeface="Arial" charset="0"/>
            </a:endParaRPr>
          </a:p>
          <a:p>
            <a:pPr eaLnBrk="1" hangingPunct="1">
              <a:buFont typeface="Arial" charset="0"/>
              <a:buChar char="•"/>
            </a:pPr>
            <a:r>
              <a:rPr lang="en-US" altLang="en-US" sz="3600" u="sng" dirty="0" smtClean="0">
                <a:solidFill>
                  <a:srgbClr val="00B0F0"/>
                </a:solidFill>
                <a:cs typeface="Arial" charset="0"/>
              </a:rPr>
              <a:t>Create a link</a:t>
            </a:r>
            <a:r>
              <a:rPr lang="en-US" altLang="en-US" sz="3600" dirty="0" smtClean="0">
                <a:solidFill>
                  <a:srgbClr val="00B0F0"/>
                </a:solidFill>
                <a:cs typeface="Arial" charset="0"/>
              </a:rPr>
              <a:t> from the electronic </a:t>
            </a:r>
            <a:r>
              <a:rPr lang="en-US" altLang="en-US" sz="3600" u="sng" dirty="0" smtClean="0">
                <a:solidFill>
                  <a:srgbClr val="00B0F0"/>
                </a:solidFill>
                <a:cs typeface="Arial" charset="0"/>
              </a:rPr>
              <a:t>recordkeeping system to</a:t>
            </a:r>
            <a:r>
              <a:rPr lang="en-US" altLang="en-US" sz="3600" dirty="0" smtClean="0">
                <a:solidFill>
                  <a:srgbClr val="00B0F0"/>
                </a:solidFill>
                <a:cs typeface="Arial" charset="0"/>
              </a:rPr>
              <a:t> a record in its </a:t>
            </a:r>
            <a:r>
              <a:rPr lang="en-US" altLang="en-US" sz="3600" u="sng" dirty="0" smtClean="0">
                <a:solidFill>
                  <a:srgbClr val="00B0F0"/>
                </a:solidFill>
                <a:cs typeface="Arial" charset="0"/>
              </a:rPr>
              <a:t>native system</a:t>
            </a:r>
            <a:endParaRPr lang="en-US" altLang="en-US" sz="3600" dirty="0" smtClean="0">
              <a:solidFill>
                <a:srgbClr val="00B0F0"/>
              </a:solidFill>
              <a:cs typeface="Arial" charset="0"/>
            </a:endParaRPr>
          </a:p>
        </p:txBody>
      </p:sp>
      <p:sp>
        <p:nvSpPr>
          <p:cNvPr id="4" name="TextBox 3"/>
          <p:cNvSpPr txBox="1"/>
          <p:nvPr/>
        </p:nvSpPr>
        <p:spPr>
          <a:xfrm>
            <a:off x="228600" y="6265606"/>
            <a:ext cx="8534399" cy="338554"/>
          </a:xfrm>
          <a:prstGeom prst="rect">
            <a:avLst/>
          </a:prstGeom>
          <a:noFill/>
        </p:spPr>
        <p:txBody>
          <a:bodyPr wrap="square" rtlCol="0">
            <a:spAutoFit/>
          </a:bodyPr>
          <a:lstStyle/>
          <a:p>
            <a:pPr marL="114300" indent="0" algn="ctr">
              <a:buNone/>
            </a:pPr>
            <a:r>
              <a:rPr lang="en-US" altLang="en-US" sz="1600" dirty="0">
                <a:solidFill>
                  <a:srgbClr val="C00000"/>
                </a:solidFill>
              </a:rPr>
              <a:t>Steve Adams (From presentation to NAGARA - Indianapolis, given on July 11, 2013)</a:t>
            </a:r>
          </a:p>
        </p:txBody>
      </p:sp>
    </p:spTree>
    <p:extLst>
      <p:ext uri="{BB962C8B-B14F-4D97-AF65-F5344CB8AC3E}">
        <p14:creationId xmlns:p14="http://schemas.microsoft.com/office/powerpoint/2010/main" val="8153241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Session 5 of 7 on records management</a:t>
            </a:r>
            <a:endParaRPr lang="en-US" dirty="0"/>
          </a:p>
        </p:txBody>
      </p:sp>
      <p:sp>
        <p:nvSpPr>
          <p:cNvPr id="3" name="Title 2"/>
          <p:cNvSpPr>
            <a:spLocks noGrp="1"/>
          </p:cNvSpPr>
          <p:nvPr>
            <p:ph type="ctrTitle"/>
          </p:nvPr>
        </p:nvSpPr>
        <p:spPr/>
        <p:txBody>
          <a:bodyPr/>
          <a:lstStyle/>
          <a:p>
            <a:r>
              <a:rPr lang="en-US" sz="3600" dirty="0"/>
              <a:t>Session Guidelines </a:t>
            </a:r>
            <a:br>
              <a:rPr lang="en-US" sz="3600" dirty="0"/>
            </a:br>
            <a:r>
              <a:rPr lang="en-US" sz="3600" dirty="0"/>
              <a:t>and general information</a:t>
            </a:r>
          </a:p>
        </p:txBody>
      </p:sp>
    </p:spTree>
    <p:extLst>
      <p:ext uri="{BB962C8B-B14F-4D97-AF65-F5344CB8AC3E}">
        <p14:creationId xmlns:p14="http://schemas.microsoft.com/office/powerpoint/2010/main" val="14872676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a:xfrm>
            <a:off x="457200" y="267494"/>
            <a:ext cx="8229600" cy="1180306"/>
          </a:xfrm>
        </p:spPr>
        <p:txBody>
          <a:bodyPr/>
          <a:lstStyle/>
          <a:p>
            <a:pPr marL="484632" eaLnBrk="1" fontAlgn="auto" hangingPunct="1">
              <a:spcAft>
                <a:spcPts val="0"/>
              </a:spcAft>
              <a:defRPr/>
            </a:pPr>
            <a:r>
              <a:rPr lang="en-US" sz="4000" b="1" dirty="0" smtClean="0">
                <a:solidFill>
                  <a:schemeClr val="accent1">
                    <a:tint val="83000"/>
                    <a:satMod val="150000"/>
                  </a:schemeClr>
                </a:solidFill>
              </a:rPr>
              <a:t>3. Maintain and use records</a:t>
            </a:r>
            <a:endParaRPr lang="en-US" sz="4000" b="1" dirty="0" smtClean="0">
              <a:solidFill>
                <a:schemeClr val="accent1">
                  <a:tint val="83000"/>
                  <a:satMod val="150000"/>
                </a:schemeClr>
              </a:solidFill>
              <a:effectLst/>
            </a:endParaRPr>
          </a:p>
        </p:txBody>
      </p:sp>
      <p:sp>
        <p:nvSpPr>
          <p:cNvPr id="24579" name="Rectangle 5"/>
          <p:cNvSpPr>
            <a:spLocks noGrp="1" noChangeArrowheads="1"/>
          </p:cNvSpPr>
          <p:nvPr>
            <p:ph idx="1"/>
          </p:nvPr>
        </p:nvSpPr>
        <p:spPr>
          <a:xfrm>
            <a:off x="228600" y="1676400"/>
            <a:ext cx="8229600" cy="4589206"/>
          </a:xfrm>
        </p:spPr>
        <p:txBody>
          <a:bodyPr>
            <a:normAutofit lnSpcReduction="10000"/>
          </a:bodyPr>
          <a:lstStyle/>
          <a:p>
            <a:pPr eaLnBrk="1" hangingPunct="1">
              <a:buFont typeface="Arial" charset="0"/>
              <a:buChar char="•"/>
            </a:pPr>
            <a:r>
              <a:rPr lang="en-US" altLang="en-US" sz="2800" b="1" dirty="0" smtClean="0">
                <a:solidFill>
                  <a:srgbClr val="C00000"/>
                </a:solidFill>
                <a:cs typeface="Arial" charset="0"/>
              </a:rPr>
              <a:t>Define and implement </a:t>
            </a:r>
            <a:r>
              <a:rPr lang="en-US" altLang="en-US" sz="2800" dirty="0" smtClean="0">
                <a:solidFill>
                  <a:srgbClr val="C00000"/>
                </a:solidFill>
                <a:cs typeface="Arial" charset="0"/>
              </a:rPr>
              <a:t>organization-specific </a:t>
            </a:r>
            <a:r>
              <a:rPr lang="en-US" altLang="en-US" sz="2800" u="sng" dirty="0" smtClean="0">
                <a:solidFill>
                  <a:srgbClr val="C00000"/>
                </a:solidFill>
                <a:cs typeface="Arial" charset="0"/>
              </a:rPr>
              <a:t>file structure linked to records retention schedules</a:t>
            </a:r>
          </a:p>
          <a:p>
            <a:pPr eaLnBrk="1" hangingPunct="1">
              <a:buFont typeface="Arial" charset="0"/>
              <a:buChar char="•"/>
            </a:pPr>
            <a:r>
              <a:rPr lang="en-US" altLang="en-US" sz="2800" dirty="0" smtClean="0">
                <a:solidFill>
                  <a:schemeClr val="accent1">
                    <a:lumMod val="75000"/>
                  </a:schemeClr>
                </a:solidFill>
                <a:cs typeface="Arial" charset="0"/>
              </a:rPr>
              <a:t>Define, manage, and control </a:t>
            </a:r>
            <a:r>
              <a:rPr lang="en-US" altLang="en-US" sz="2800" u="sng" dirty="0" smtClean="0">
                <a:solidFill>
                  <a:schemeClr val="accent1">
                    <a:lumMod val="75000"/>
                  </a:schemeClr>
                </a:solidFill>
                <a:cs typeface="Arial" charset="0"/>
              </a:rPr>
              <a:t>levels of authorized user privileges</a:t>
            </a:r>
            <a:r>
              <a:rPr lang="en-US" altLang="en-US" sz="2800" dirty="0" smtClean="0">
                <a:solidFill>
                  <a:schemeClr val="accent1">
                    <a:lumMod val="75000"/>
                  </a:schemeClr>
                </a:solidFill>
                <a:cs typeface="Arial" charset="0"/>
              </a:rPr>
              <a:t>  (Who can access what and how much)</a:t>
            </a:r>
            <a:endParaRPr lang="en-US" altLang="en-US" sz="2800" u="sng" dirty="0" smtClean="0">
              <a:solidFill>
                <a:schemeClr val="accent1">
                  <a:lumMod val="75000"/>
                </a:schemeClr>
              </a:solidFill>
              <a:cs typeface="Arial" charset="0"/>
            </a:endParaRPr>
          </a:p>
          <a:p>
            <a:pPr eaLnBrk="1" hangingPunct="1">
              <a:buFont typeface="Arial" charset="0"/>
              <a:buChar char="•"/>
            </a:pPr>
            <a:r>
              <a:rPr lang="en-US" altLang="en-US" sz="2800" b="1" dirty="0" smtClean="0">
                <a:solidFill>
                  <a:srgbClr val="0070C0"/>
                </a:solidFill>
                <a:cs typeface="Arial" charset="0"/>
              </a:rPr>
              <a:t>Link</a:t>
            </a:r>
            <a:r>
              <a:rPr lang="en-US" altLang="en-US" sz="2800" dirty="0" smtClean="0">
                <a:solidFill>
                  <a:srgbClr val="0070C0"/>
                </a:solidFill>
                <a:cs typeface="Arial" charset="0"/>
              </a:rPr>
              <a:t> records to other records</a:t>
            </a:r>
          </a:p>
          <a:p>
            <a:pPr eaLnBrk="1" hangingPunct="1">
              <a:buFont typeface="Arial" charset="0"/>
              <a:buChar char="•"/>
            </a:pPr>
            <a:r>
              <a:rPr lang="en-US" altLang="en-US" sz="2800" b="1" dirty="0" smtClean="0">
                <a:solidFill>
                  <a:srgbClr val="C00000"/>
                </a:solidFill>
                <a:cs typeface="Arial" charset="0"/>
              </a:rPr>
              <a:t>Import information </a:t>
            </a:r>
            <a:r>
              <a:rPr lang="en-US" altLang="en-US" sz="2800" dirty="0" smtClean="0">
                <a:solidFill>
                  <a:srgbClr val="C00000"/>
                </a:solidFill>
                <a:cs typeface="Arial" charset="0"/>
              </a:rPr>
              <a:t>from other sources</a:t>
            </a:r>
          </a:p>
          <a:p>
            <a:pPr eaLnBrk="1" hangingPunct="1">
              <a:buFont typeface="Arial" charset="0"/>
              <a:buChar char="•"/>
            </a:pPr>
            <a:r>
              <a:rPr lang="en-US" altLang="en-US" sz="2800" u="sng" dirty="0" smtClean="0">
                <a:solidFill>
                  <a:schemeClr val="accent1">
                    <a:lumMod val="75000"/>
                  </a:schemeClr>
                </a:solidFill>
                <a:cs typeface="Arial" charset="0"/>
              </a:rPr>
              <a:t>Prevent unauthorized modification or deletion</a:t>
            </a:r>
            <a:r>
              <a:rPr lang="en-US" altLang="en-US" sz="2800" dirty="0" smtClean="0">
                <a:solidFill>
                  <a:schemeClr val="accent1">
                    <a:lumMod val="75000"/>
                  </a:schemeClr>
                </a:solidFill>
                <a:cs typeface="Arial" charset="0"/>
              </a:rPr>
              <a:t> of records and metadata</a:t>
            </a:r>
          </a:p>
          <a:p>
            <a:pPr eaLnBrk="1" hangingPunct="1">
              <a:buFont typeface="Arial" charset="0"/>
              <a:buChar char="•"/>
            </a:pPr>
            <a:r>
              <a:rPr lang="en-US" altLang="en-US" sz="2800" b="1" dirty="0" smtClean="0">
                <a:solidFill>
                  <a:srgbClr val="0070C0"/>
                </a:solidFill>
                <a:cs typeface="Arial" charset="0"/>
              </a:rPr>
              <a:t>Provide audit trails </a:t>
            </a:r>
            <a:r>
              <a:rPr lang="en-US" altLang="en-US" sz="2800" dirty="0" smtClean="0">
                <a:solidFill>
                  <a:srgbClr val="0070C0"/>
                </a:solidFill>
                <a:cs typeface="Arial" charset="0"/>
              </a:rPr>
              <a:t>of all addition, update, deletion, and retrieval activity</a:t>
            </a:r>
          </a:p>
          <a:p>
            <a:pPr eaLnBrk="1" hangingPunct="1">
              <a:buFont typeface="Arial" charset="0"/>
              <a:buChar char="•"/>
            </a:pPr>
            <a:endParaRPr lang="en-US" altLang="en-US" sz="2800" dirty="0" smtClean="0">
              <a:latin typeface="Arial" charset="0"/>
              <a:cs typeface="Arial" charset="0"/>
            </a:endParaRPr>
          </a:p>
          <a:p>
            <a:pPr eaLnBrk="1" hangingPunct="1">
              <a:buFont typeface="Arial" charset="0"/>
              <a:buChar char="•"/>
            </a:pPr>
            <a:endParaRPr lang="en-US" altLang="en-US" sz="2800" dirty="0" smtClean="0">
              <a:latin typeface="Arial" charset="0"/>
              <a:cs typeface="Arial" charset="0"/>
            </a:endParaRPr>
          </a:p>
        </p:txBody>
      </p:sp>
      <p:sp>
        <p:nvSpPr>
          <p:cNvPr id="4" name="TextBox 3"/>
          <p:cNvSpPr txBox="1"/>
          <p:nvPr/>
        </p:nvSpPr>
        <p:spPr>
          <a:xfrm>
            <a:off x="228600" y="6265606"/>
            <a:ext cx="8534399" cy="338554"/>
          </a:xfrm>
          <a:prstGeom prst="rect">
            <a:avLst/>
          </a:prstGeom>
          <a:noFill/>
        </p:spPr>
        <p:txBody>
          <a:bodyPr wrap="square" rtlCol="0">
            <a:spAutoFit/>
          </a:bodyPr>
          <a:lstStyle/>
          <a:p>
            <a:pPr marL="114300" indent="0" algn="ctr">
              <a:buNone/>
            </a:pPr>
            <a:r>
              <a:rPr lang="en-US" altLang="en-US" sz="1600" dirty="0">
                <a:solidFill>
                  <a:srgbClr val="C00000"/>
                </a:solidFill>
              </a:rPr>
              <a:t>Steve Adams (From presentation to NAGARA - Indianapolis, given on July 11, 2013)</a:t>
            </a:r>
          </a:p>
        </p:txBody>
      </p:sp>
    </p:spTree>
    <p:extLst>
      <p:ext uri="{BB962C8B-B14F-4D97-AF65-F5344CB8AC3E}">
        <p14:creationId xmlns:p14="http://schemas.microsoft.com/office/powerpoint/2010/main" val="39458603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a:xfrm>
            <a:off x="457200" y="267494"/>
            <a:ext cx="8229600" cy="1104106"/>
          </a:xfrm>
        </p:spPr>
        <p:txBody>
          <a:bodyPr>
            <a:normAutofit fontScale="90000"/>
          </a:bodyPr>
          <a:lstStyle/>
          <a:p>
            <a:pPr marL="484632" eaLnBrk="1" fontAlgn="auto" hangingPunct="1">
              <a:spcAft>
                <a:spcPts val="0"/>
              </a:spcAft>
              <a:defRPr/>
            </a:pPr>
            <a:r>
              <a:rPr lang="en-US" sz="4000" b="1" dirty="0" smtClean="0">
                <a:solidFill>
                  <a:schemeClr val="accent1">
                    <a:tint val="83000"/>
                    <a:satMod val="150000"/>
                  </a:schemeClr>
                </a:solidFill>
              </a:rPr>
              <a:t>3. Maintain and use records - continued</a:t>
            </a:r>
            <a:endParaRPr lang="en-US" sz="4000" b="1" dirty="0" smtClean="0">
              <a:solidFill>
                <a:schemeClr val="accent1">
                  <a:tint val="83000"/>
                  <a:satMod val="150000"/>
                </a:schemeClr>
              </a:solidFill>
              <a:effectLst/>
            </a:endParaRPr>
          </a:p>
        </p:txBody>
      </p:sp>
      <p:sp>
        <p:nvSpPr>
          <p:cNvPr id="25603" name="Rectangle 5"/>
          <p:cNvSpPr>
            <a:spLocks noGrp="1" noChangeArrowheads="1"/>
          </p:cNvSpPr>
          <p:nvPr>
            <p:ph idx="1"/>
          </p:nvPr>
        </p:nvSpPr>
        <p:spPr>
          <a:xfrm>
            <a:off x="381000" y="1828800"/>
            <a:ext cx="8229600" cy="4436806"/>
          </a:xfrm>
        </p:spPr>
        <p:txBody>
          <a:bodyPr>
            <a:normAutofit lnSpcReduction="10000"/>
          </a:bodyPr>
          <a:lstStyle/>
          <a:p>
            <a:pPr eaLnBrk="1" hangingPunct="1">
              <a:buFont typeface="Arial" charset="0"/>
              <a:buChar char="•"/>
            </a:pPr>
            <a:r>
              <a:rPr lang="en-US" altLang="en-US" sz="2800" dirty="0" smtClean="0">
                <a:solidFill>
                  <a:srgbClr val="0070C0"/>
                </a:solidFill>
                <a:cs typeface="Arial" charset="0"/>
              </a:rPr>
              <a:t>Maintain </a:t>
            </a:r>
            <a:r>
              <a:rPr lang="en-US" altLang="en-US" sz="2800" b="1" dirty="0" smtClean="0">
                <a:solidFill>
                  <a:srgbClr val="0070C0"/>
                </a:solidFill>
                <a:cs typeface="Arial" charset="0"/>
              </a:rPr>
              <a:t>appropriate backup copies </a:t>
            </a:r>
            <a:r>
              <a:rPr lang="en-US" altLang="en-US" sz="2800" dirty="0" smtClean="0">
                <a:solidFill>
                  <a:srgbClr val="0070C0"/>
                </a:solidFill>
                <a:cs typeface="Arial" charset="0"/>
              </a:rPr>
              <a:t>of records and </a:t>
            </a:r>
            <a:r>
              <a:rPr lang="en-US" altLang="en-US" sz="2800" u="sng" dirty="0" smtClean="0">
                <a:solidFill>
                  <a:srgbClr val="0070C0"/>
                </a:solidFill>
                <a:cs typeface="Arial" charset="0"/>
              </a:rPr>
              <a:t>provide recovery procedures</a:t>
            </a:r>
          </a:p>
          <a:p>
            <a:pPr eaLnBrk="1" hangingPunct="1">
              <a:buFont typeface="Arial" charset="0"/>
              <a:buChar char="•"/>
            </a:pPr>
            <a:r>
              <a:rPr lang="en-US" altLang="en-US" sz="2800" dirty="0" smtClean="0">
                <a:solidFill>
                  <a:srgbClr val="C00000"/>
                </a:solidFill>
                <a:cs typeface="Arial" charset="0"/>
              </a:rPr>
              <a:t>Maintain the </a:t>
            </a:r>
            <a:r>
              <a:rPr lang="en-US" altLang="en-US" sz="2800" b="1" dirty="0" smtClean="0">
                <a:solidFill>
                  <a:srgbClr val="C00000"/>
                </a:solidFill>
                <a:cs typeface="Arial" charset="0"/>
              </a:rPr>
              <a:t>integrity and security </a:t>
            </a:r>
            <a:r>
              <a:rPr lang="en-US" altLang="en-US" sz="2800" dirty="0" smtClean="0">
                <a:solidFill>
                  <a:srgbClr val="C00000"/>
                </a:solidFill>
                <a:cs typeface="Arial" charset="0"/>
              </a:rPr>
              <a:t>of </a:t>
            </a:r>
            <a:r>
              <a:rPr lang="en-US" altLang="en-US" sz="2800" u="sng" dirty="0" smtClean="0">
                <a:solidFill>
                  <a:srgbClr val="C00000"/>
                </a:solidFill>
                <a:cs typeface="Arial" charset="0"/>
              </a:rPr>
              <a:t>redacted records</a:t>
            </a:r>
          </a:p>
          <a:p>
            <a:pPr eaLnBrk="1" hangingPunct="1">
              <a:buFont typeface="Arial" charset="0"/>
              <a:buChar char="•"/>
            </a:pPr>
            <a:r>
              <a:rPr lang="en-US" altLang="en-US" sz="2800" dirty="0" smtClean="0">
                <a:solidFill>
                  <a:schemeClr val="accent1">
                    <a:lumMod val="75000"/>
                  </a:schemeClr>
                </a:solidFill>
                <a:cs typeface="Arial" charset="0"/>
              </a:rPr>
              <a:t>Records can be </a:t>
            </a:r>
            <a:r>
              <a:rPr lang="en-US" altLang="en-US" sz="2800" u="sng" dirty="0" smtClean="0">
                <a:solidFill>
                  <a:schemeClr val="accent1">
                    <a:lumMod val="75000"/>
                  </a:schemeClr>
                </a:solidFill>
                <a:cs typeface="Arial" charset="0"/>
              </a:rPr>
              <a:t>read and accurately interpreted </a:t>
            </a:r>
            <a:r>
              <a:rPr lang="en-US" altLang="en-US" sz="2800" b="1" dirty="0" smtClean="0">
                <a:solidFill>
                  <a:schemeClr val="accent1">
                    <a:lumMod val="75000"/>
                  </a:schemeClr>
                </a:solidFill>
                <a:cs typeface="Arial" charset="0"/>
              </a:rPr>
              <a:t>throughout their useful life </a:t>
            </a:r>
            <a:r>
              <a:rPr lang="en-US" altLang="en-US" sz="2800" dirty="0" smtClean="0">
                <a:solidFill>
                  <a:schemeClr val="accent1">
                    <a:lumMod val="75000"/>
                  </a:schemeClr>
                </a:solidFill>
                <a:cs typeface="Arial" charset="0"/>
              </a:rPr>
              <a:t>in the system</a:t>
            </a:r>
          </a:p>
          <a:p>
            <a:pPr eaLnBrk="1" hangingPunct="1">
              <a:buFont typeface="Arial" charset="0"/>
              <a:buChar char="•"/>
            </a:pPr>
            <a:r>
              <a:rPr lang="en-US" altLang="en-US" sz="2800" b="1" dirty="0" smtClean="0">
                <a:solidFill>
                  <a:srgbClr val="C00000"/>
                </a:solidFill>
                <a:cs typeface="Arial" charset="0"/>
              </a:rPr>
              <a:t>Provide search and retrieval features </a:t>
            </a:r>
            <a:r>
              <a:rPr lang="en-US" altLang="en-US" sz="2800" dirty="0" smtClean="0">
                <a:solidFill>
                  <a:srgbClr val="C00000"/>
                </a:solidFill>
                <a:cs typeface="Arial" charset="0"/>
              </a:rPr>
              <a:t>and options to meet organizational requirements </a:t>
            </a:r>
          </a:p>
          <a:p>
            <a:pPr eaLnBrk="1" hangingPunct="1">
              <a:buFont typeface="Arial" charset="0"/>
              <a:buChar char="•"/>
            </a:pPr>
            <a:r>
              <a:rPr lang="en-US" altLang="en-US" sz="2800" b="1" dirty="0" smtClean="0">
                <a:solidFill>
                  <a:srgbClr val="0070C0"/>
                </a:solidFill>
                <a:cs typeface="Arial" charset="0"/>
              </a:rPr>
              <a:t>Print and / or view all records </a:t>
            </a:r>
            <a:r>
              <a:rPr lang="en-US" altLang="en-US" sz="2800" dirty="0" smtClean="0">
                <a:solidFill>
                  <a:srgbClr val="0070C0"/>
                </a:solidFill>
                <a:cs typeface="Arial" charset="0"/>
              </a:rPr>
              <a:t>and system control information</a:t>
            </a:r>
          </a:p>
          <a:p>
            <a:pPr eaLnBrk="1" hangingPunct="1">
              <a:buFont typeface="Arial" charset="0"/>
              <a:buChar char="•"/>
            </a:pPr>
            <a:endParaRPr lang="en-US" altLang="en-US" sz="2800" dirty="0" smtClean="0">
              <a:latin typeface="Arial" charset="0"/>
              <a:cs typeface="Arial" charset="0"/>
            </a:endParaRPr>
          </a:p>
        </p:txBody>
      </p:sp>
      <p:sp>
        <p:nvSpPr>
          <p:cNvPr id="4" name="TextBox 3"/>
          <p:cNvSpPr txBox="1"/>
          <p:nvPr/>
        </p:nvSpPr>
        <p:spPr>
          <a:xfrm>
            <a:off x="228600" y="6265606"/>
            <a:ext cx="8534399" cy="338554"/>
          </a:xfrm>
          <a:prstGeom prst="rect">
            <a:avLst/>
          </a:prstGeom>
          <a:noFill/>
        </p:spPr>
        <p:txBody>
          <a:bodyPr wrap="square" rtlCol="0">
            <a:spAutoFit/>
          </a:bodyPr>
          <a:lstStyle/>
          <a:p>
            <a:pPr marL="114300" indent="0" algn="ctr">
              <a:buNone/>
            </a:pPr>
            <a:r>
              <a:rPr lang="en-US" altLang="en-US" sz="1600" dirty="0">
                <a:solidFill>
                  <a:srgbClr val="C00000"/>
                </a:solidFill>
              </a:rPr>
              <a:t>Steve Adams (From presentation to NAGARA - Indianapolis, given on July 11, 2013)</a:t>
            </a:r>
          </a:p>
        </p:txBody>
      </p:sp>
    </p:spTree>
    <p:extLst>
      <p:ext uri="{BB962C8B-B14F-4D97-AF65-F5344CB8AC3E}">
        <p14:creationId xmlns:p14="http://schemas.microsoft.com/office/powerpoint/2010/main" val="29967612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267494"/>
            <a:ext cx="8229600" cy="1256506"/>
          </a:xfrm>
        </p:spPr>
        <p:txBody>
          <a:bodyPr>
            <a:normAutofit fontScale="90000"/>
          </a:bodyPr>
          <a:lstStyle/>
          <a:p>
            <a:pPr marL="484632" eaLnBrk="1" fontAlgn="auto" hangingPunct="1">
              <a:spcAft>
                <a:spcPts val="0"/>
              </a:spcAft>
              <a:defRPr/>
            </a:pPr>
            <a:r>
              <a:rPr lang="en-US" sz="4000" b="1" dirty="0" smtClean="0">
                <a:solidFill>
                  <a:schemeClr val="accent1">
                    <a:tint val="83000"/>
                    <a:satMod val="150000"/>
                  </a:schemeClr>
                </a:solidFill>
                <a:effectLst/>
              </a:rPr>
              <a:t>4. Final Disposition: </a:t>
            </a:r>
            <a:br>
              <a:rPr lang="en-US" sz="4000" b="1" dirty="0" smtClean="0">
                <a:solidFill>
                  <a:schemeClr val="accent1">
                    <a:tint val="83000"/>
                    <a:satMod val="150000"/>
                  </a:schemeClr>
                </a:solidFill>
                <a:effectLst/>
              </a:rPr>
            </a:br>
            <a:r>
              <a:rPr lang="en-US" sz="4000" b="1" dirty="0" smtClean="0">
                <a:solidFill>
                  <a:schemeClr val="accent1">
                    <a:tint val="83000"/>
                    <a:satMod val="150000"/>
                  </a:schemeClr>
                </a:solidFill>
                <a:effectLst/>
              </a:rPr>
              <a:t>Transfer of </a:t>
            </a:r>
            <a:r>
              <a:rPr lang="en-US" sz="4000" b="1" u="sng" dirty="0" smtClean="0">
                <a:solidFill>
                  <a:schemeClr val="accent1">
                    <a:tint val="83000"/>
                    <a:satMod val="150000"/>
                  </a:schemeClr>
                </a:solidFill>
                <a:effectLst/>
              </a:rPr>
              <a:t>Permanent</a:t>
            </a:r>
            <a:r>
              <a:rPr lang="en-US" sz="4000" b="1" dirty="0" smtClean="0">
                <a:solidFill>
                  <a:schemeClr val="accent1">
                    <a:tint val="83000"/>
                    <a:satMod val="150000"/>
                  </a:schemeClr>
                </a:solidFill>
                <a:effectLst/>
              </a:rPr>
              <a:t> Records</a:t>
            </a:r>
          </a:p>
        </p:txBody>
      </p:sp>
      <p:sp>
        <p:nvSpPr>
          <p:cNvPr id="26627" name="Rectangle 3"/>
          <p:cNvSpPr>
            <a:spLocks noGrp="1" noChangeArrowheads="1"/>
          </p:cNvSpPr>
          <p:nvPr>
            <p:ph idx="1"/>
          </p:nvPr>
        </p:nvSpPr>
        <p:spPr>
          <a:xfrm>
            <a:off x="457200" y="1676400"/>
            <a:ext cx="8229600" cy="4572000"/>
          </a:xfrm>
        </p:spPr>
        <p:txBody>
          <a:bodyPr>
            <a:normAutofit fontScale="92500" lnSpcReduction="20000"/>
          </a:bodyPr>
          <a:lstStyle/>
          <a:p>
            <a:pPr eaLnBrk="1" hangingPunct="1">
              <a:buFont typeface="Arial" charset="0"/>
              <a:buChar char="•"/>
            </a:pPr>
            <a:r>
              <a:rPr lang="en-US" altLang="en-US" sz="3000" b="1" dirty="0" smtClean="0">
                <a:solidFill>
                  <a:schemeClr val="accent3">
                    <a:lumMod val="75000"/>
                  </a:schemeClr>
                </a:solidFill>
                <a:cs typeface="Arial" charset="0"/>
              </a:rPr>
              <a:t>Identify permanent records </a:t>
            </a:r>
            <a:r>
              <a:rPr lang="en-US" altLang="en-US" sz="3000" dirty="0" smtClean="0">
                <a:solidFill>
                  <a:schemeClr val="accent3">
                    <a:lumMod val="75000"/>
                  </a:schemeClr>
                </a:solidFill>
                <a:cs typeface="Arial" charset="0"/>
              </a:rPr>
              <a:t>eligible to be transferred to State Archives, </a:t>
            </a:r>
            <a:r>
              <a:rPr lang="en-US" altLang="en-US" sz="3000" u="sng" dirty="0" smtClean="0">
                <a:solidFill>
                  <a:schemeClr val="accent3">
                    <a:lumMod val="75000"/>
                  </a:schemeClr>
                </a:solidFill>
                <a:cs typeface="Arial" charset="0"/>
              </a:rPr>
              <a:t>based on records retention schedules</a:t>
            </a:r>
            <a:r>
              <a:rPr lang="en-US" altLang="en-US" sz="3000" dirty="0" smtClean="0">
                <a:solidFill>
                  <a:schemeClr val="accent3">
                    <a:lumMod val="75000"/>
                  </a:schemeClr>
                </a:solidFill>
                <a:cs typeface="Arial" charset="0"/>
              </a:rPr>
              <a:t> and disposition instructions</a:t>
            </a:r>
          </a:p>
          <a:p>
            <a:pPr eaLnBrk="1" hangingPunct="1">
              <a:buFont typeface="Arial" charset="0"/>
              <a:buChar char="•"/>
            </a:pPr>
            <a:r>
              <a:rPr lang="en-US" altLang="en-US" sz="3000" b="1" dirty="0" smtClean="0">
                <a:solidFill>
                  <a:schemeClr val="accent1">
                    <a:lumMod val="75000"/>
                  </a:schemeClr>
                </a:solidFill>
                <a:cs typeface="Arial" charset="0"/>
              </a:rPr>
              <a:t>Export records and metadata</a:t>
            </a:r>
            <a:r>
              <a:rPr lang="en-US" altLang="en-US" sz="3000" dirty="0" smtClean="0">
                <a:solidFill>
                  <a:schemeClr val="accent1">
                    <a:lumMod val="75000"/>
                  </a:schemeClr>
                </a:solidFill>
                <a:cs typeface="Arial" charset="0"/>
              </a:rPr>
              <a:t> (i.e., </a:t>
            </a:r>
            <a:r>
              <a:rPr lang="en-US" altLang="en-US" sz="3000" i="1" dirty="0" smtClean="0">
                <a:solidFill>
                  <a:schemeClr val="accent1">
                    <a:lumMod val="75000"/>
                  </a:schemeClr>
                </a:solidFill>
                <a:cs typeface="Arial" charset="0"/>
              </a:rPr>
              <a:t>copy and subsequently remove them from the system</a:t>
            </a:r>
            <a:r>
              <a:rPr lang="en-US" altLang="en-US" sz="3000" dirty="0" smtClean="0">
                <a:solidFill>
                  <a:schemeClr val="accent1">
                    <a:lumMod val="75000"/>
                  </a:schemeClr>
                </a:solidFill>
                <a:cs typeface="Arial" charset="0"/>
              </a:rPr>
              <a:t>) in an </a:t>
            </a:r>
            <a:r>
              <a:rPr lang="en-US" altLang="en-US" sz="3000" u="sng" dirty="0" smtClean="0">
                <a:solidFill>
                  <a:schemeClr val="accent1">
                    <a:lumMod val="75000"/>
                  </a:schemeClr>
                </a:solidFill>
                <a:cs typeface="Arial" charset="0"/>
              </a:rPr>
              <a:t>acceptable format for historical preservation</a:t>
            </a:r>
            <a:endParaRPr lang="en-US" altLang="en-US" sz="3000" dirty="0" smtClean="0">
              <a:solidFill>
                <a:schemeClr val="accent1">
                  <a:lumMod val="75000"/>
                </a:schemeClr>
              </a:solidFill>
              <a:cs typeface="Arial" charset="0"/>
            </a:endParaRPr>
          </a:p>
          <a:p>
            <a:pPr eaLnBrk="1" hangingPunct="1">
              <a:buFont typeface="Arial" charset="0"/>
              <a:buChar char="•"/>
            </a:pPr>
            <a:r>
              <a:rPr lang="en-US" altLang="en-US" sz="3000" dirty="0" smtClean="0">
                <a:solidFill>
                  <a:srgbClr val="0070C0"/>
                </a:solidFill>
                <a:cs typeface="Arial" charset="0"/>
              </a:rPr>
              <a:t>Maintain Electronic Permanent Records Yourself, per </a:t>
            </a:r>
            <a:r>
              <a:rPr lang="en-US" altLang="en-US" sz="3000" i="1" dirty="0" smtClean="0">
                <a:solidFill>
                  <a:srgbClr val="0070C0"/>
                </a:solidFill>
                <a:cs typeface="Arial" charset="0"/>
              </a:rPr>
              <a:t>AZ Perm Standards </a:t>
            </a:r>
            <a:r>
              <a:rPr lang="en-US" altLang="en-US" sz="3000" dirty="0" smtClean="0">
                <a:solidFill>
                  <a:srgbClr val="0070C0"/>
                </a:solidFill>
                <a:cs typeface="Arial" charset="0"/>
              </a:rPr>
              <a:t>or Transfer to State Archives</a:t>
            </a:r>
          </a:p>
          <a:p>
            <a:pPr eaLnBrk="1" hangingPunct="1">
              <a:buFont typeface="Arial" charset="0"/>
              <a:buChar char="•"/>
            </a:pPr>
            <a:r>
              <a:rPr lang="en-US" altLang="en-US" sz="3000" dirty="0" smtClean="0">
                <a:solidFill>
                  <a:srgbClr val="7030A0"/>
                </a:solidFill>
                <a:cs typeface="Arial" charset="0"/>
              </a:rPr>
              <a:t>Enable a </a:t>
            </a:r>
            <a:r>
              <a:rPr lang="en-US" altLang="en-US" sz="3000" b="1" dirty="0" smtClean="0">
                <a:solidFill>
                  <a:srgbClr val="7030A0"/>
                </a:solidFill>
                <a:cs typeface="Arial" charset="0"/>
              </a:rPr>
              <a:t>record to be kept of all records transfers</a:t>
            </a:r>
            <a:r>
              <a:rPr lang="en-US" altLang="en-US" sz="3000" dirty="0" smtClean="0">
                <a:solidFill>
                  <a:srgbClr val="7030A0"/>
                </a:solidFill>
                <a:cs typeface="Arial" charset="0"/>
              </a:rPr>
              <a:t>, providing certifiable proof of transfer and chain of custody </a:t>
            </a:r>
            <a:r>
              <a:rPr lang="en-US" altLang="en-US" sz="3200" dirty="0" smtClean="0">
                <a:solidFill>
                  <a:srgbClr val="7030A0"/>
                </a:solidFill>
                <a:cs typeface="Arial" charset="0"/>
              </a:rPr>
              <a:t>(</a:t>
            </a:r>
            <a:r>
              <a:rPr lang="en-US" altLang="en-US" sz="3200" i="1" u="sng" dirty="0" smtClean="0">
                <a:solidFill>
                  <a:srgbClr val="7030A0"/>
                </a:solidFill>
                <a:cs typeface="Arial" charset="0"/>
              </a:rPr>
              <a:t>Agreement to Transfer Records to State Archives</a:t>
            </a:r>
            <a:r>
              <a:rPr lang="en-US" altLang="en-US" sz="3200" i="1" dirty="0" smtClean="0">
                <a:solidFill>
                  <a:srgbClr val="7030A0"/>
                </a:solidFill>
                <a:cs typeface="Arial" charset="0"/>
              </a:rPr>
              <a:t> </a:t>
            </a:r>
            <a:r>
              <a:rPr lang="en-US" altLang="en-US" sz="3200" dirty="0" smtClean="0">
                <a:solidFill>
                  <a:srgbClr val="7030A0"/>
                </a:solidFill>
                <a:cs typeface="Arial" charset="0"/>
              </a:rPr>
              <a:t>Form)</a:t>
            </a:r>
          </a:p>
        </p:txBody>
      </p:sp>
      <p:sp>
        <p:nvSpPr>
          <p:cNvPr id="4" name="TextBox 3"/>
          <p:cNvSpPr txBox="1"/>
          <p:nvPr/>
        </p:nvSpPr>
        <p:spPr>
          <a:xfrm>
            <a:off x="228600" y="6265606"/>
            <a:ext cx="8534399" cy="338554"/>
          </a:xfrm>
          <a:prstGeom prst="rect">
            <a:avLst/>
          </a:prstGeom>
          <a:noFill/>
        </p:spPr>
        <p:txBody>
          <a:bodyPr wrap="square" rtlCol="0">
            <a:spAutoFit/>
          </a:bodyPr>
          <a:lstStyle/>
          <a:p>
            <a:pPr marL="114300" indent="0" algn="ctr">
              <a:buNone/>
            </a:pPr>
            <a:r>
              <a:rPr lang="en-US" altLang="en-US" sz="1600" dirty="0">
                <a:solidFill>
                  <a:srgbClr val="C00000"/>
                </a:solidFill>
              </a:rPr>
              <a:t>Some content by Steve Adams (Presentation to NAGARA - Indianapolis, given on July 11, 2013)</a:t>
            </a:r>
          </a:p>
        </p:txBody>
      </p:sp>
    </p:spTree>
    <p:extLst>
      <p:ext uri="{BB962C8B-B14F-4D97-AF65-F5344CB8AC3E}">
        <p14:creationId xmlns:p14="http://schemas.microsoft.com/office/powerpoint/2010/main" val="28353869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267494"/>
            <a:ext cx="8229600" cy="1332706"/>
          </a:xfrm>
        </p:spPr>
        <p:txBody>
          <a:bodyPr>
            <a:normAutofit/>
          </a:bodyPr>
          <a:lstStyle/>
          <a:p>
            <a:pPr marL="484632" eaLnBrk="1" fontAlgn="auto" hangingPunct="1">
              <a:spcAft>
                <a:spcPts val="0"/>
              </a:spcAft>
              <a:defRPr/>
            </a:pPr>
            <a:r>
              <a:rPr lang="en-US" sz="3200" b="1" dirty="0" smtClean="0">
                <a:solidFill>
                  <a:schemeClr val="accent1">
                    <a:tint val="83000"/>
                    <a:satMod val="150000"/>
                  </a:schemeClr>
                </a:solidFill>
                <a:effectLst/>
              </a:rPr>
              <a:t>5. Final Disposition: </a:t>
            </a:r>
            <a:br>
              <a:rPr lang="en-US" sz="3200" b="1" dirty="0" smtClean="0">
                <a:solidFill>
                  <a:schemeClr val="accent1">
                    <a:tint val="83000"/>
                    <a:satMod val="150000"/>
                  </a:schemeClr>
                </a:solidFill>
                <a:effectLst/>
              </a:rPr>
            </a:br>
            <a:r>
              <a:rPr lang="en-US" sz="3200" b="1" dirty="0" smtClean="0">
                <a:solidFill>
                  <a:schemeClr val="accent1">
                    <a:tint val="83000"/>
                    <a:satMod val="150000"/>
                  </a:schemeClr>
                </a:solidFill>
                <a:effectLst/>
              </a:rPr>
              <a:t>Destruction of </a:t>
            </a:r>
            <a:r>
              <a:rPr lang="en-US" sz="3200" b="1" u="sng" dirty="0" smtClean="0">
                <a:solidFill>
                  <a:schemeClr val="accent1">
                    <a:tint val="83000"/>
                    <a:satMod val="150000"/>
                  </a:schemeClr>
                </a:solidFill>
                <a:effectLst/>
              </a:rPr>
              <a:t>Non-Permanent</a:t>
            </a:r>
            <a:r>
              <a:rPr lang="en-US" sz="3200" b="1" dirty="0" smtClean="0">
                <a:solidFill>
                  <a:schemeClr val="accent1">
                    <a:tint val="83000"/>
                    <a:satMod val="150000"/>
                  </a:schemeClr>
                </a:solidFill>
                <a:effectLst/>
              </a:rPr>
              <a:t> Records</a:t>
            </a:r>
          </a:p>
        </p:txBody>
      </p:sp>
      <p:sp>
        <p:nvSpPr>
          <p:cNvPr id="27651" name="Rectangle 3"/>
          <p:cNvSpPr>
            <a:spLocks noGrp="1" noChangeArrowheads="1"/>
          </p:cNvSpPr>
          <p:nvPr>
            <p:ph idx="1"/>
          </p:nvPr>
        </p:nvSpPr>
        <p:spPr>
          <a:xfrm>
            <a:off x="457200" y="1676400"/>
            <a:ext cx="8229600" cy="4572000"/>
          </a:xfrm>
          <a:ln>
            <a:solidFill>
              <a:schemeClr val="accent1"/>
            </a:solidFill>
          </a:ln>
        </p:spPr>
        <p:txBody>
          <a:bodyPr>
            <a:normAutofit/>
          </a:bodyPr>
          <a:lstStyle/>
          <a:p>
            <a:pPr eaLnBrk="1" hangingPunct="1">
              <a:buFont typeface="Arial" charset="0"/>
              <a:buChar char="•"/>
            </a:pPr>
            <a:r>
              <a:rPr lang="en-US" altLang="en-US" sz="3000" b="1" smtClean="0">
                <a:solidFill>
                  <a:schemeClr val="accent3">
                    <a:lumMod val="75000"/>
                  </a:schemeClr>
                </a:solidFill>
                <a:cs typeface="Arial" charset="0"/>
              </a:rPr>
              <a:t>Identify non-Permanent </a:t>
            </a:r>
            <a:r>
              <a:rPr lang="en-US" altLang="en-US" sz="3000" b="1" dirty="0" smtClean="0">
                <a:solidFill>
                  <a:schemeClr val="accent3">
                    <a:lumMod val="75000"/>
                  </a:schemeClr>
                </a:solidFill>
                <a:cs typeface="Arial" charset="0"/>
              </a:rPr>
              <a:t>records eligible to be destroyed</a:t>
            </a:r>
            <a:r>
              <a:rPr lang="en-US" altLang="en-US" sz="3000" dirty="0" smtClean="0">
                <a:solidFill>
                  <a:schemeClr val="accent3">
                    <a:lumMod val="75000"/>
                  </a:schemeClr>
                </a:solidFill>
                <a:cs typeface="Arial" charset="0"/>
              </a:rPr>
              <a:t>, based on </a:t>
            </a:r>
            <a:r>
              <a:rPr lang="en-US" altLang="en-US" sz="3000" u="sng" dirty="0" smtClean="0">
                <a:solidFill>
                  <a:schemeClr val="accent3">
                    <a:lumMod val="75000"/>
                  </a:schemeClr>
                </a:solidFill>
                <a:cs typeface="Arial" charset="0"/>
              </a:rPr>
              <a:t>records retention schedules </a:t>
            </a:r>
            <a:r>
              <a:rPr lang="en-US" altLang="en-US" sz="3000" dirty="0" smtClean="0">
                <a:solidFill>
                  <a:schemeClr val="accent3">
                    <a:lumMod val="75000"/>
                  </a:schemeClr>
                </a:solidFill>
                <a:cs typeface="Arial" charset="0"/>
              </a:rPr>
              <a:t>and disposition instructions</a:t>
            </a:r>
          </a:p>
          <a:p>
            <a:pPr eaLnBrk="1" hangingPunct="1">
              <a:buFont typeface="Arial" charset="0"/>
              <a:buChar char="•"/>
            </a:pPr>
            <a:r>
              <a:rPr lang="en-US" altLang="en-US" sz="3000" b="1" dirty="0" smtClean="0">
                <a:solidFill>
                  <a:srgbClr val="7030A0"/>
                </a:solidFill>
                <a:cs typeface="Arial" charset="0"/>
              </a:rPr>
              <a:t>Delete records </a:t>
            </a:r>
            <a:r>
              <a:rPr lang="en-US" altLang="en-US" sz="3000" dirty="0" smtClean="0">
                <a:solidFill>
                  <a:srgbClr val="7030A0"/>
                </a:solidFill>
                <a:cs typeface="Arial" charset="0"/>
              </a:rPr>
              <a:t>in such a manner that </a:t>
            </a:r>
            <a:r>
              <a:rPr lang="en-US" altLang="en-US" sz="3000" u="sng" dirty="0" smtClean="0">
                <a:solidFill>
                  <a:srgbClr val="7030A0"/>
                </a:solidFill>
                <a:cs typeface="Arial" charset="0"/>
              </a:rPr>
              <a:t>they cannot be physically reconstructed</a:t>
            </a:r>
            <a:r>
              <a:rPr lang="en-US" altLang="en-US" sz="3000" dirty="0" smtClean="0">
                <a:solidFill>
                  <a:srgbClr val="7030A0"/>
                </a:solidFill>
                <a:cs typeface="Arial" charset="0"/>
              </a:rPr>
              <a:t> or otherwise </a:t>
            </a:r>
            <a:r>
              <a:rPr lang="en-US" altLang="en-US" sz="3000" u="sng" dirty="0" smtClean="0">
                <a:solidFill>
                  <a:srgbClr val="7030A0"/>
                </a:solidFill>
                <a:cs typeface="Arial" charset="0"/>
              </a:rPr>
              <a:t>retrieved</a:t>
            </a:r>
            <a:endParaRPr lang="en-US" altLang="en-US" sz="3000" dirty="0" smtClean="0">
              <a:solidFill>
                <a:srgbClr val="7030A0"/>
              </a:solidFill>
              <a:cs typeface="Arial" charset="0"/>
            </a:endParaRPr>
          </a:p>
          <a:p>
            <a:pPr>
              <a:buFont typeface="Arial" charset="0"/>
              <a:buChar char="•"/>
            </a:pPr>
            <a:r>
              <a:rPr lang="en-US" altLang="en-US" sz="3000" dirty="0" smtClean="0">
                <a:solidFill>
                  <a:srgbClr val="0070C0"/>
                </a:solidFill>
                <a:cs typeface="Arial" charset="0"/>
              </a:rPr>
              <a:t>Enable a </a:t>
            </a:r>
            <a:r>
              <a:rPr lang="en-US" altLang="en-US" sz="3000" u="sng" dirty="0" smtClean="0">
                <a:solidFill>
                  <a:srgbClr val="0070C0"/>
                </a:solidFill>
                <a:cs typeface="Arial" charset="0"/>
              </a:rPr>
              <a:t>record to be kept of all records destructions</a:t>
            </a:r>
            <a:r>
              <a:rPr lang="en-US" altLang="en-US" sz="3000" dirty="0" smtClean="0">
                <a:solidFill>
                  <a:srgbClr val="0070C0"/>
                </a:solidFill>
                <a:cs typeface="Arial" charset="0"/>
              </a:rPr>
              <a:t>, providing certifiable proof of destruction </a:t>
            </a:r>
            <a:r>
              <a:rPr lang="en-US" altLang="en-US" sz="3200" dirty="0">
                <a:solidFill>
                  <a:srgbClr val="0070C0"/>
                </a:solidFill>
                <a:cs typeface="Arial" charset="0"/>
              </a:rPr>
              <a:t>(</a:t>
            </a:r>
            <a:r>
              <a:rPr lang="en-US" altLang="en-US" sz="3200" i="1" u="sng" dirty="0">
                <a:solidFill>
                  <a:srgbClr val="0070C0"/>
                </a:solidFill>
                <a:cs typeface="Arial" charset="0"/>
              </a:rPr>
              <a:t>Report of Records Destruction </a:t>
            </a:r>
            <a:r>
              <a:rPr lang="en-US" altLang="en-US" sz="3200" dirty="0">
                <a:solidFill>
                  <a:srgbClr val="0070C0"/>
                </a:solidFill>
                <a:cs typeface="Arial" charset="0"/>
              </a:rPr>
              <a:t>Form)</a:t>
            </a:r>
            <a:endParaRPr lang="en-US" altLang="en-US" sz="3200" dirty="0" smtClean="0">
              <a:solidFill>
                <a:srgbClr val="0070C0"/>
              </a:solidFill>
              <a:cs typeface="Arial" charset="0"/>
            </a:endParaRPr>
          </a:p>
        </p:txBody>
      </p:sp>
      <p:sp>
        <p:nvSpPr>
          <p:cNvPr id="4" name="TextBox 3"/>
          <p:cNvSpPr txBox="1"/>
          <p:nvPr/>
        </p:nvSpPr>
        <p:spPr>
          <a:xfrm>
            <a:off x="228600" y="6265606"/>
            <a:ext cx="8534399" cy="338554"/>
          </a:xfrm>
          <a:prstGeom prst="rect">
            <a:avLst/>
          </a:prstGeom>
          <a:noFill/>
        </p:spPr>
        <p:txBody>
          <a:bodyPr wrap="square" rtlCol="0">
            <a:spAutoFit/>
          </a:bodyPr>
          <a:lstStyle/>
          <a:p>
            <a:pPr marL="114300" indent="0" algn="ctr">
              <a:buNone/>
            </a:pPr>
            <a:r>
              <a:rPr lang="en-US" altLang="en-US" sz="1600" dirty="0">
                <a:solidFill>
                  <a:srgbClr val="C00000"/>
                </a:solidFill>
              </a:rPr>
              <a:t>Steve Adams (From presentation to NAGARA - Indianapolis, given on July 11, 2013)</a:t>
            </a:r>
          </a:p>
        </p:txBody>
      </p:sp>
    </p:spTree>
    <p:extLst>
      <p:ext uri="{BB962C8B-B14F-4D97-AF65-F5344CB8AC3E}">
        <p14:creationId xmlns:p14="http://schemas.microsoft.com/office/powerpoint/2010/main" val="42180078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57200" y="267494"/>
            <a:ext cx="8229600" cy="1180306"/>
          </a:xfrm>
        </p:spPr>
        <p:txBody>
          <a:bodyPr/>
          <a:lstStyle/>
          <a:p>
            <a:pPr marL="484632" eaLnBrk="1" fontAlgn="auto" hangingPunct="1">
              <a:spcAft>
                <a:spcPts val="0"/>
              </a:spcAft>
              <a:defRPr/>
            </a:pPr>
            <a:r>
              <a:rPr lang="en-US" sz="4000" b="1" dirty="0" smtClean="0">
                <a:solidFill>
                  <a:schemeClr val="accent1">
                    <a:tint val="83000"/>
                    <a:satMod val="150000"/>
                  </a:schemeClr>
                </a:solidFill>
                <a:effectLst/>
              </a:rPr>
              <a:t>Data Migration </a:t>
            </a:r>
          </a:p>
        </p:txBody>
      </p:sp>
      <p:sp>
        <p:nvSpPr>
          <p:cNvPr id="36867" name="Rectangle 3"/>
          <p:cNvSpPr>
            <a:spLocks noGrp="1" noChangeArrowheads="1"/>
          </p:cNvSpPr>
          <p:nvPr>
            <p:ph idx="1"/>
          </p:nvPr>
        </p:nvSpPr>
        <p:spPr>
          <a:xfrm>
            <a:off x="381000" y="1752600"/>
            <a:ext cx="8229600" cy="4513006"/>
          </a:xfrm>
        </p:spPr>
        <p:txBody>
          <a:bodyPr>
            <a:normAutofit fontScale="92500" lnSpcReduction="10000"/>
          </a:bodyPr>
          <a:lstStyle/>
          <a:p>
            <a:pPr>
              <a:buFont typeface="Arial" charset="0"/>
              <a:buChar char="•"/>
            </a:pPr>
            <a:r>
              <a:rPr lang="en-US" altLang="en-US" sz="3000" dirty="0">
                <a:solidFill>
                  <a:srgbClr val="0070C0"/>
                </a:solidFill>
                <a:cs typeface="Arial" charset="0"/>
              </a:rPr>
              <a:t>The preservation of record integrity requires that </a:t>
            </a:r>
            <a:r>
              <a:rPr lang="en-US" altLang="en-US" sz="3000" b="1" dirty="0">
                <a:solidFill>
                  <a:srgbClr val="0070C0"/>
                </a:solidFill>
                <a:cs typeface="Arial" charset="0"/>
              </a:rPr>
              <a:t>the record be authentic, reliable, and complete</a:t>
            </a:r>
            <a:r>
              <a:rPr lang="en-US" altLang="en-US" sz="3000" dirty="0">
                <a:solidFill>
                  <a:srgbClr val="0070C0"/>
                </a:solidFill>
                <a:cs typeface="Arial" charset="0"/>
              </a:rPr>
              <a:t>, and </a:t>
            </a:r>
            <a:r>
              <a:rPr lang="en-US" altLang="en-US" sz="3000" u="sng" dirty="0">
                <a:solidFill>
                  <a:srgbClr val="0070C0"/>
                </a:solidFill>
                <a:cs typeface="Arial" charset="0"/>
              </a:rPr>
              <a:t>possess sufficient context</a:t>
            </a:r>
            <a:endParaRPr lang="en-US" altLang="en-US" sz="3000" dirty="0">
              <a:solidFill>
                <a:srgbClr val="0070C0"/>
              </a:solidFill>
              <a:cs typeface="Arial" charset="0"/>
            </a:endParaRPr>
          </a:p>
          <a:p>
            <a:pPr marL="114300" indent="0" eaLnBrk="1" hangingPunct="1">
              <a:buNone/>
            </a:pPr>
            <a:endParaRPr lang="en-US" altLang="en-US" sz="1300" dirty="0" smtClean="0">
              <a:solidFill>
                <a:srgbClr val="C00000"/>
              </a:solidFill>
              <a:cs typeface="Arial" charset="0"/>
            </a:endParaRPr>
          </a:p>
          <a:p>
            <a:pPr eaLnBrk="1" hangingPunct="1">
              <a:buFont typeface="Arial" charset="0"/>
              <a:buChar char="•"/>
            </a:pPr>
            <a:r>
              <a:rPr lang="en-US" altLang="en-US" sz="3000" dirty="0" smtClean="0">
                <a:solidFill>
                  <a:srgbClr val="C00000"/>
                </a:solidFill>
                <a:cs typeface="Arial" charset="0"/>
              </a:rPr>
              <a:t>Electronic records of continuing value need to be </a:t>
            </a:r>
            <a:r>
              <a:rPr lang="en-US" altLang="en-US" sz="3000" b="1" dirty="0" smtClean="0">
                <a:solidFill>
                  <a:srgbClr val="C00000"/>
                </a:solidFill>
                <a:cs typeface="Arial" charset="0"/>
              </a:rPr>
              <a:t>migrated through successive upgrades of hardware and software</a:t>
            </a:r>
          </a:p>
          <a:p>
            <a:pPr eaLnBrk="1" hangingPunct="1">
              <a:buFont typeface="Arial" charset="0"/>
              <a:buChar char="•"/>
            </a:pPr>
            <a:endParaRPr lang="en-US" altLang="en-US" sz="1300" dirty="0" smtClean="0">
              <a:solidFill>
                <a:srgbClr val="C00000"/>
              </a:solidFill>
              <a:cs typeface="Arial" charset="0"/>
            </a:endParaRPr>
          </a:p>
          <a:p>
            <a:pPr eaLnBrk="1" hangingPunct="1">
              <a:buFont typeface="Arial" charset="0"/>
              <a:buChar char="•"/>
            </a:pPr>
            <a:r>
              <a:rPr lang="en-US" altLang="en-US" sz="3000" b="1" dirty="0" smtClean="0">
                <a:solidFill>
                  <a:srgbClr val="00B050"/>
                </a:solidFill>
                <a:cs typeface="Arial" charset="0"/>
              </a:rPr>
              <a:t>Data Migration </a:t>
            </a:r>
            <a:r>
              <a:rPr lang="en-US" altLang="en-US" sz="3000" dirty="0" smtClean="0">
                <a:solidFill>
                  <a:srgbClr val="00B050"/>
                </a:solidFill>
                <a:cs typeface="Arial" charset="0"/>
              </a:rPr>
              <a:t>is a </a:t>
            </a:r>
            <a:r>
              <a:rPr lang="en-US" altLang="en-US" sz="3000" u="sng" dirty="0" smtClean="0">
                <a:solidFill>
                  <a:srgbClr val="00B050"/>
                </a:solidFill>
                <a:cs typeface="Arial" charset="0"/>
              </a:rPr>
              <a:t>set of organized tasks </a:t>
            </a:r>
            <a:r>
              <a:rPr lang="en-US" altLang="en-US" sz="3000" dirty="0" smtClean="0">
                <a:solidFill>
                  <a:srgbClr val="00B050"/>
                </a:solidFill>
                <a:cs typeface="Arial" charset="0"/>
              </a:rPr>
              <a:t>designed to </a:t>
            </a:r>
            <a:r>
              <a:rPr lang="en-US" altLang="en-US" sz="3000" u="sng" dirty="0" smtClean="0">
                <a:solidFill>
                  <a:srgbClr val="00B050"/>
                </a:solidFill>
                <a:cs typeface="Arial" charset="0"/>
              </a:rPr>
              <a:t>achieve periodic transfer of digital materials</a:t>
            </a:r>
            <a:r>
              <a:rPr lang="en-US" altLang="en-US" sz="3000" dirty="0" smtClean="0">
                <a:solidFill>
                  <a:srgbClr val="00B050"/>
                </a:solidFill>
                <a:cs typeface="Arial" charset="0"/>
              </a:rPr>
              <a:t> from one hardware / software configuration to another</a:t>
            </a:r>
          </a:p>
          <a:p>
            <a:pPr eaLnBrk="1" hangingPunct="1">
              <a:buFont typeface="Arial" charset="0"/>
              <a:buChar char="•"/>
            </a:pPr>
            <a:endParaRPr lang="en-US" altLang="en-US" sz="2800" dirty="0" smtClean="0">
              <a:latin typeface="Arial" charset="0"/>
              <a:cs typeface="Arial" charset="0"/>
            </a:endParaRPr>
          </a:p>
        </p:txBody>
      </p:sp>
      <p:sp>
        <p:nvSpPr>
          <p:cNvPr id="4" name="TextBox 3"/>
          <p:cNvSpPr txBox="1"/>
          <p:nvPr/>
        </p:nvSpPr>
        <p:spPr>
          <a:xfrm>
            <a:off x="228600" y="6265606"/>
            <a:ext cx="8534399" cy="338554"/>
          </a:xfrm>
          <a:prstGeom prst="rect">
            <a:avLst/>
          </a:prstGeom>
          <a:noFill/>
        </p:spPr>
        <p:txBody>
          <a:bodyPr wrap="square" rtlCol="0">
            <a:spAutoFit/>
          </a:bodyPr>
          <a:lstStyle/>
          <a:p>
            <a:pPr marL="114300" indent="0" algn="ctr">
              <a:buNone/>
            </a:pPr>
            <a:r>
              <a:rPr lang="en-US" altLang="en-US" sz="1600" dirty="0">
                <a:solidFill>
                  <a:srgbClr val="C00000"/>
                </a:solidFill>
              </a:rPr>
              <a:t>Steve Adams (From presentation to NAGARA - Indianapolis, given on July 11, 2013)</a:t>
            </a:r>
          </a:p>
        </p:txBody>
      </p:sp>
    </p:spTree>
    <p:extLst>
      <p:ext uri="{BB962C8B-B14F-4D97-AF65-F5344CB8AC3E}">
        <p14:creationId xmlns:p14="http://schemas.microsoft.com/office/powerpoint/2010/main" val="13663626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267494"/>
            <a:ext cx="8229600" cy="1104106"/>
          </a:xfrm>
        </p:spPr>
        <p:txBody>
          <a:bodyPr/>
          <a:lstStyle/>
          <a:p>
            <a:pPr marL="484632" eaLnBrk="1" fontAlgn="auto" hangingPunct="1">
              <a:spcAft>
                <a:spcPts val="0"/>
              </a:spcAft>
              <a:defRPr/>
            </a:pPr>
            <a:r>
              <a:rPr lang="en-US" sz="4000" b="1" dirty="0" smtClean="0">
                <a:solidFill>
                  <a:schemeClr val="accent1">
                    <a:tint val="83000"/>
                    <a:satMod val="150000"/>
                  </a:schemeClr>
                </a:solidFill>
                <a:effectLst/>
              </a:rPr>
              <a:t>Why Migrate?</a:t>
            </a:r>
          </a:p>
        </p:txBody>
      </p:sp>
      <p:sp>
        <p:nvSpPr>
          <p:cNvPr id="37891" name="Rectangle 3"/>
          <p:cNvSpPr>
            <a:spLocks noGrp="1" noChangeArrowheads="1"/>
          </p:cNvSpPr>
          <p:nvPr>
            <p:ph idx="1"/>
          </p:nvPr>
        </p:nvSpPr>
        <p:spPr>
          <a:xfrm>
            <a:off x="457200" y="1676400"/>
            <a:ext cx="8229600" cy="4589206"/>
          </a:xfrm>
        </p:spPr>
        <p:txBody>
          <a:bodyPr>
            <a:normAutofit fontScale="92500" lnSpcReduction="10000"/>
          </a:bodyPr>
          <a:lstStyle/>
          <a:p>
            <a:pPr eaLnBrk="1" hangingPunct="1">
              <a:buFont typeface="Arial" charset="0"/>
              <a:buChar char="•"/>
            </a:pPr>
            <a:r>
              <a:rPr lang="en-US" altLang="en-US" sz="3000" dirty="0" smtClean="0">
                <a:solidFill>
                  <a:srgbClr val="0070C0"/>
                </a:solidFill>
                <a:cs typeface="Arial" charset="0"/>
              </a:rPr>
              <a:t>Electronic </a:t>
            </a:r>
            <a:r>
              <a:rPr lang="en-US" altLang="en-US" sz="3000" u="sng" dirty="0" smtClean="0">
                <a:solidFill>
                  <a:srgbClr val="0070C0"/>
                </a:solidFill>
                <a:cs typeface="Arial" charset="0"/>
              </a:rPr>
              <a:t>systems and software</a:t>
            </a:r>
            <a:r>
              <a:rPr lang="en-US" altLang="en-US" sz="3000" dirty="0" smtClean="0">
                <a:solidFill>
                  <a:srgbClr val="0070C0"/>
                </a:solidFill>
                <a:cs typeface="Arial" charset="0"/>
              </a:rPr>
              <a:t> </a:t>
            </a:r>
            <a:r>
              <a:rPr lang="en-US" altLang="en-US" sz="3000" b="1" dirty="0" smtClean="0">
                <a:solidFill>
                  <a:srgbClr val="0070C0"/>
                </a:solidFill>
                <a:cs typeface="Arial" charset="0"/>
              </a:rPr>
              <a:t>change regularly</a:t>
            </a:r>
            <a:endParaRPr lang="en-US" altLang="en-US" sz="3000" dirty="0" smtClean="0">
              <a:solidFill>
                <a:srgbClr val="0070C0"/>
              </a:solidFill>
              <a:cs typeface="Arial" charset="0"/>
            </a:endParaRPr>
          </a:p>
          <a:p>
            <a:pPr eaLnBrk="1" hangingPunct="1">
              <a:buFont typeface="Arial" charset="0"/>
              <a:buChar char="•"/>
            </a:pPr>
            <a:r>
              <a:rPr lang="en-US" altLang="en-US" sz="3000" dirty="0" smtClean="0">
                <a:solidFill>
                  <a:srgbClr val="C00000"/>
                </a:solidFill>
                <a:cs typeface="Arial" charset="0"/>
              </a:rPr>
              <a:t>Documents </a:t>
            </a:r>
            <a:r>
              <a:rPr lang="en-US" altLang="en-US" sz="3000" u="sng" dirty="0" smtClean="0">
                <a:solidFill>
                  <a:srgbClr val="C00000"/>
                </a:solidFill>
                <a:cs typeface="Arial" charset="0"/>
              </a:rPr>
              <a:t>must be copied to new media</a:t>
            </a:r>
            <a:r>
              <a:rPr lang="en-US" altLang="en-US" sz="3000" dirty="0" smtClean="0">
                <a:solidFill>
                  <a:srgbClr val="C00000"/>
                </a:solidFill>
                <a:cs typeface="Arial" charset="0"/>
              </a:rPr>
              <a:t> while they </a:t>
            </a:r>
            <a:r>
              <a:rPr lang="en-US" altLang="en-US" sz="3000" b="1" dirty="0" smtClean="0">
                <a:solidFill>
                  <a:srgbClr val="C00000"/>
                </a:solidFill>
                <a:cs typeface="Arial" charset="0"/>
              </a:rPr>
              <a:t>are still readable</a:t>
            </a:r>
            <a:endParaRPr lang="en-US" altLang="en-US" sz="3000" dirty="0" smtClean="0">
              <a:solidFill>
                <a:srgbClr val="C00000"/>
              </a:solidFill>
              <a:cs typeface="Arial" charset="0"/>
            </a:endParaRPr>
          </a:p>
          <a:p>
            <a:pPr eaLnBrk="1" hangingPunct="1">
              <a:buFont typeface="Arial" charset="0"/>
              <a:buChar char="•"/>
            </a:pPr>
            <a:r>
              <a:rPr lang="en-US" altLang="en-US" sz="3000" dirty="0" smtClean="0">
                <a:solidFill>
                  <a:srgbClr val="7030A0"/>
                </a:solidFill>
                <a:cs typeface="Arial" charset="0"/>
              </a:rPr>
              <a:t>However, keep in mind:</a:t>
            </a:r>
          </a:p>
          <a:p>
            <a:pPr lvl="1" eaLnBrk="1" hangingPunct="1">
              <a:buFont typeface="Arial" charset="0"/>
              <a:buChar char="•"/>
            </a:pPr>
            <a:r>
              <a:rPr lang="en-US" altLang="en-US" sz="3000" dirty="0" smtClean="0">
                <a:solidFill>
                  <a:srgbClr val="7030A0"/>
                </a:solidFill>
                <a:cs typeface="Arial" charset="0"/>
              </a:rPr>
              <a:t>The obsolescence as well as the physical lifetime of the new media and new formats (PDF A)</a:t>
            </a:r>
          </a:p>
          <a:p>
            <a:pPr lvl="1" eaLnBrk="1" hangingPunct="1">
              <a:buFont typeface="Arial" charset="0"/>
              <a:buChar char="•"/>
            </a:pPr>
            <a:r>
              <a:rPr lang="en-US" altLang="en-US" sz="3000" dirty="0" smtClean="0">
                <a:solidFill>
                  <a:srgbClr val="7030A0"/>
                </a:solidFill>
                <a:cs typeface="Arial" charset="0"/>
              </a:rPr>
              <a:t>The fact that </a:t>
            </a:r>
            <a:r>
              <a:rPr lang="en-US" altLang="en-US" sz="3000" b="1" dirty="0" smtClean="0">
                <a:solidFill>
                  <a:srgbClr val="7030A0"/>
                </a:solidFill>
                <a:cs typeface="Arial" charset="0"/>
              </a:rPr>
              <a:t>copying may change data format, compress, encrypt</a:t>
            </a:r>
            <a:r>
              <a:rPr lang="en-US" altLang="en-US" sz="3000" dirty="0" smtClean="0">
                <a:solidFill>
                  <a:srgbClr val="7030A0"/>
                </a:solidFill>
                <a:cs typeface="Arial" charset="0"/>
              </a:rPr>
              <a:t>, etc.</a:t>
            </a:r>
          </a:p>
          <a:p>
            <a:pPr lvl="1" eaLnBrk="1" hangingPunct="1">
              <a:buFont typeface="Arial" charset="0"/>
              <a:buChar char="•"/>
            </a:pPr>
            <a:r>
              <a:rPr lang="en-US" altLang="en-US" sz="3000" dirty="0" smtClean="0">
                <a:solidFill>
                  <a:srgbClr val="7030A0"/>
                </a:solidFill>
                <a:cs typeface="Arial" charset="0"/>
              </a:rPr>
              <a:t>The fact that </a:t>
            </a:r>
            <a:r>
              <a:rPr lang="en-US" altLang="en-US" sz="3000" u="sng" dirty="0" smtClean="0">
                <a:solidFill>
                  <a:srgbClr val="7030A0"/>
                </a:solidFill>
                <a:cs typeface="Arial" charset="0"/>
              </a:rPr>
              <a:t>copy cycles may have to be quite short</a:t>
            </a:r>
            <a:r>
              <a:rPr lang="en-US" altLang="en-US" sz="3000" dirty="0" smtClean="0">
                <a:solidFill>
                  <a:srgbClr val="7030A0"/>
                </a:solidFill>
                <a:cs typeface="Arial" charset="0"/>
              </a:rPr>
              <a:t> to be safe, </a:t>
            </a:r>
            <a:r>
              <a:rPr lang="en-US" altLang="en-US" sz="3000" b="1" dirty="0" smtClean="0">
                <a:solidFill>
                  <a:srgbClr val="7030A0"/>
                </a:solidFill>
                <a:cs typeface="Arial" charset="0"/>
              </a:rPr>
              <a:t>requiring a firm, funded commitment</a:t>
            </a:r>
          </a:p>
          <a:p>
            <a:pPr eaLnBrk="1" hangingPunct="1"/>
            <a:endParaRPr lang="en-US" altLang="en-US" dirty="0" smtClean="0"/>
          </a:p>
        </p:txBody>
      </p:sp>
      <p:sp>
        <p:nvSpPr>
          <p:cNvPr id="4" name="TextBox 3"/>
          <p:cNvSpPr txBox="1"/>
          <p:nvPr/>
        </p:nvSpPr>
        <p:spPr>
          <a:xfrm>
            <a:off x="228600" y="6265606"/>
            <a:ext cx="8534399" cy="338554"/>
          </a:xfrm>
          <a:prstGeom prst="rect">
            <a:avLst/>
          </a:prstGeom>
          <a:noFill/>
        </p:spPr>
        <p:txBody>
          <a:bodyPr wrap="square" rtlCol="0">
            <a:spAutoFit/>
          </a:bodyPr>
          <a:lstStyle/>
          <a:p>
            <a:pPr marL="114300" indent="0" algn="ctr">
              <a:buNone/>
            </a:pPr>
            <a:r>
              <a:rPr lang="en-US" altLang="en-US" sz="1600" dirty="0">
                <a:solidFill>
                  <a:srgbClr val="C00000"/>
                </a:solidFill>
              </a:rPr>
              <a:t>Steve Adams (From presentation to NAGARA - Indianapolis, given on July 11, 2013)</a:t>
            </a:r>
          </a:p>
        </p:txBody>
      </p:sp>
    </p:spTree>
    <p:extLst>
      <p:ext uri="{BB962C8B-B14F-4D97-AF65-F5344CB8AC3E}">
        <p14:creationId xmlns:p14="http://schemas.microsoft.com/office/powerpoint/2010/main" val="15068639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381000" y="267494"/>
            <a:ext cx="8305800" cy="1399032"/>
          </a:xfrm>
        </p:spPr>
        <p:txBody>
          <a:bodyPr/>
          <a:lstStyle/>
          <a:p>
            <a:pPr marL="484632" eaLnBrk="1" fontAlgn="auto" hangingPunct="1">
              <a:spcAft>
                <a:spcPts val="0"/>
              </a:spcAft>
              <a:defRPr/>
            </a:pPr>
            <a:r>
              <a:rPr lang="en-US" sz="4000" b="1" dirty="0" smtClean="0">
                <a:solidFill>
                  <a:schemeClr val="accent1">
                    <a:tint val="83000"/>
                    <a:satMod val="150000"/>
                  </a:schemeClr>
                </a:solidFill>
                <a:effectLst/>
              </a:rPr>
              <a:t>Challenges of Data Migration </a:t>
            </a:r>
          </a:p>
        </p:txBody>
      </p:sp>
      <p:sp>
        <p:nvSpPr>
          <p:cNvPr id="65539" name="Rectangle 3"/>
          <p:cNvSpPr>
            <a:spLocks noGrp="1" noChangeArrowheads="1"/>
          </p:cNvSpPr>
          <p:nvPr>
            <p:ph idx="1"/>
          </p:nvPr>
        </p:nvSpPr>
        <p:spPr>
          <a:xfrm>
            <a:off x="457200" y="1752600"/>
            <a:ext cx="8229600" cy="4572000"/>
          </a:xfrm>
        </p:spPr>
        <p:txBody>
          <a:bodyPr>
            <a:normAutofit fontScale="92500" lnSpcReduction="10000"/>
          </a:bodyPr>
          <a:lstStyle/>
          <a:p>
            <a:pPr marL="448056" indent="-384048" eaLnBrk="1" fontAlgn="auto" hangingPunct="1">
              <a:spcAft>
                <a:spcPts val="0"/>
              </a:spcAft>
              <a:buFont typeface="Arial" pitchFamily="34" charset="0"/>
              <a:buChar char="•"/>
              <a:defRPr/>
            </a:pPr>
            <a:r>
              <a:rPr lang="en-US" sz="2800" dirty="0" smtClean="0">
                <a:solidFill>
                  <a:schemeClr val="accent3">
                    <a:lumMod val="75000"/>
                  </a:schemeClr>
                </a:solidFill>
                <a:cs typeface="Arial" pitchFamily="34" charset="0"/>
              </a:rPr>
              <a:t>Not all Electronic systems / software </a:t>
            </a:r>
            <a:r>
              <a:rPr lang="en-US" sz="2800" b="1" dirty="0" smtClean="0">
                <a:solidFill>
                  <a:schemeClr val="accent3">
                    <a:lumMod val="75000"/>
                  </a:schemeClr>
                </a:solidFill>
                <a:cs typeface="Arial" pitchFamily="34" charset="0"/>
              </a:rPr>
              <a:t>interact with others systems  </a:t>
            </a:r>
            <a:r>
              <a:rPr lang="en-US" sz="2800" dirty="0" smtClean="0">
                <a:solidFill>
                  <a:schemeClr val="accent3">
                    <a:lumMod val="75000"/>
                  </a:schemeClr>
                </a:solidFill>
                <a:cs typeface="Arial" pitchFamily="34" charset="0"/>
              </a:rPr>
              <a:t>(Do you have silos of “dead” data?)</a:t>
            </a:r>
            <a:endParaRPr lang="en-US" sz="2800" b="1" dirty="0" smtClean="0">
              <a:solidFill>
                <a:schemeClr val="accent3">
                  <a:lumMod val="75000"/>
                </a:schemeClr>
              </a:solidFill>
              <a:cs typeface="Arial" pitchFamily="34" charset="0"/>
            </a:endParaRPr>
          </a:p>
          <a:p>
            <a:pPr marL="448056" indent="-384048" eaLnBrk="1" fontAlgn="auto" hangingPunct="1">
              <a:spcAft>
                <a:spcPts val="0"/>
              </a:spcAft>
              <a:buFont typeface="Arial" pitchFamily="34" charset="0"/>
              <a:buChar char="•"/>
              <a:defRPr/>
            </a:pPr>
            <a:r>
              <a:rPr lang="en-US" sz="2800" dirty="0" smtClean="0">
                <a:solidFill>
                  <a:srgbClr val="0070C0"/>
                </a:solidFill>
                <a:cs typeface="Arial" pitchFamily="34" charset="0"/>
              </a:rPr>
              <a:t>Do records exist in a </a:t>
            </a:r>
            <a:r>
              <a:rPr lang="en-US" sz="2800" u="sng" dirty="0" smtClean="0">
                <a:solidFill>
                  <a:srgbClr val="0070C0"/>
                </a:solidFill>
                <a:cs typeface="Arial" pitchFamily="34" charset="0"/>
              </a:rPr>
              <a:t>single medium or as a multimedia record?</a:t>
            </a:r>
          </a:p>
          <a:p>
            <a:pPr marL="448056" indent="-384048" eaLnBrk="1" fontAlgn="auto" hangingPunct="1">
              <a:spcAft>
                <a:spcPts val="0"/>
              </a:spcAft>
              <a:buFont typeface="Arial" pitchFamily="34" charset="0"/>
              <a:buChar char="•"/>
              <a:defRPr/>
            </a:pPr>
            <a:r>
              <a:rPr lang="en-US" sz="2800" dirty="0" smtClean="0">
                <a:solidFill>
                  <a:srgbClr val="0070C0"/>
                </a:solidFill>
                <a:cs typeface="Arial" pitchFamily="34" charset="0"/>
              </a:rPr>
              <a:t>Some records comprise a number of elements</a:t>
            </a:r>
          </a:p>
          <a:p>
            <a:pPr marL="448056" indent="-384048" eaLnBrk="1" fontAlgn="auto" hangingPunct="1">
              <a:spcAft>
                <a:spcPts val="0"/>
              </a:spcAft>
              <a:buFont typeface="Arial" pitchFamily="34" charset="0"/>
              <a:buChar char="•"/>
              <a:defRPr/>
            </a:pPr>
            <a:r>
              <a:rPr lang="en-US" sz="2800" dirty="0" smtClean="0">
                <a:solidFill>
                  <a:schemeClr val="accent1">
                    <a:lumMod val="75000"/>
                  </a:schemeClr>
                </a:solidFill>
                <a:cs typeface="Arial" pitchFamily="34" charset="0"/>
              </a:rPr>
              <a:t>Relying on </a:t>
            </a:r>
            <a:r>
              <a:rPr lang="en-US" sz="2800" u="sng" dirty="0" smtClean="0">
                <a:solidFill>
                  <a:schemeClr val="accent1">
                    <a:lumMod val="75000"/>
                  </a:schemeClr>
                </a:solidFill>
                <a:cs typeface="Arial" pitchFamily="34" charset="0"/>
              </a:rPr>
              <a:t>metadata embedded in computer software and hardware</a:t>
            </a:r>
            <a:r>
              <a:rPr lang="en-US" sz="2800" dirty="0" smtClean="0">
                <a:solidFill>
                  <a:schemeClr val="accent1">
                    <a:lumMod val="75000"/>
                  </a:schemeClr>
                </a:solidFill>
                <a:cs typeface="Arial" pitchFamily="34" charset="0"/>
              </a:rPr>
              <a:t> to </a:t>
            </a:r>
            <a:r>
              <a:rPr lang="en-US" sz="2800" b="1" dirty="0" smtClean="0">
                <a:solidFill>
                  <a:schemeClr val="accent1">
                    <a:lumMod val="75000"/>
                  </a:schemeClr>
                </a:solidFill>
                <a:cs typeface="Arial" pitchFamily="34" charset="0"/>
              </a:rPr>
              <a:t>link content and structure to context</a:t>
            </a:r>
          </a:p>
          <a:p>
            <a:pPr marL="448056" indent="-384048" eaLnBrk="1" fontAlgn="auto" hangingPunct="1">
              <a:spcAft>
                <a:spcPts val="0"/>
              </a:spcAft>
              <a:buFont typeface="Arial" pitchFamily="34" charset="0"/>
              <a:buChar char="•"/>
              <a:defRPr/>
            </a:pPr>
            <a:r>
              <a:rPr lang="en-US" sz="2800" dirty="0" smtClean="0">
                <a:solidFill>
                  <a:srgbClr val="0070C0"/>
                </a:solidFill>
                <a:cs typeface="Arial" pitchFamily="34" charset="0"/>
              </a:rPr>
              <a:t>Preserving intellectual-level </a:t>
            </a:r>
            <a:r>
              <a:rPr lang="en-US" sz="2800" u="sng" dirty="0" smtClean="0">
                <a:solidFill>
                  <a:srgbClr val="0070C0"/>
                </a:solidFill>
                <a:cs typeface="Arial" pitchFamily="34" charset="0"/>
              </a:rPr>
              <a:t>connections and control mechanisms</a:t>
            </a:r>
            <a:r>
              <a:rPr lang="en-US" sz="2800" dirty="0" smtClean="0">
                <a:solidFill>
                  <a:srgbClr val="0070C0"/>
                </a:solidFill>
                <a:cs typeface="Arial" pitchFamily="34" charset="0"/>
              </a:rPr>
              <a:t> among the various elements </a:t>
            </a:r>
          </a:p>
          <a:p>
            <a:pPr marL="448056" indent="-384048" eaLnBrk="1" fontAlgn="auto" hangingPunct="1">
              <a:spcAft>
                <a:spcPts val="0"/>
              </a:spcAft>
              <a:buFont typeface="Arial" pitchFamily="34" charset="0"/>
              <a:buChar char="•"/>
              <a:defRPr/>
            </a:pPr>
            <a:r>
              <a:rPr lang="en-US" sz="2800" dirty="0" smtClean="0">
                <a:solidFill>
                  <a:schemeClr val="accent3">
                    <a:lumMod val="75000"/>
                  </a:schemeClr>
                </a:solidFill>
                <a:cs typeface="Arial" pitchFamily="34" charset="0"/>
              </a:rPr>
              <a:t>Typical IT Cycle: </a:t>
            </a:r>
            <a:r>
              <a:rPr lang="en-US" sz="2800" u="sng" dirty="0" smtClean="0">
                <a:solidFill>
                  <a:schemeClr val="accent3">
                    <a:lumMod val="75000"/>
                  </a:schemeClr>
                </a:solidFill>
                <a:cs typeface="Arial" pitchFamily="34" charset="0"/>
              </a:rPr>
              <a:t>Upgrading hardware and software</a:t>
            </a:r>
            <a:r>
              <a:rPr lang="en-US" sz="2800" dirty="0" smtClean="0">
                <a:solidFill>
                  <a:schemeClr val="accent3">
                    <a:lumMod val="75000"/>
                  </a:schemeClr>
                </a:solidFill>
                <a:cs typeface="Arial" pitchFamily="34" charset="0"/>
              </a:rPr>
              <a:t> every </a:t>
            </a:r>
            <a:r>
              <a:rPr lang="en-US" sz="2800" b="1" dirty="0" smtClean="0">
                <a:solidFill>
                  <a:schemeClr val="accent3">
                    <a:lumMod val="75000"/>
                  </a:schemeClr>
                </a:solidFill>
                <a:cs typeface="Arial" pitchFamily="34" charset="0"/>
              </a:rPr>
              <a:t>18 months to three years</a:t>
            </a:r>
          </a:p>
        </p:txBody>
      </p:sp>
      <p:sp>
        <p:nvSpPr>
          <p:cNvPr id="4" name="TextBox 3"/>
          <p:cNvSpPr txBox="1"/>
          <p:nvPr/>
        </p:nvSpPr>
        <p:spPr>
          <a:xfrm>
            <a:off x="228600" y="6265606"/>
            <a:ext cx="8534399" cy="338554"/>
          </a:xfrm>
          <a:prstGeom prst="rect">
            <a:avLst/>
          </a:prstGeom>
          <a:noFill/>
        </p:spPr>
        <p:txBody>
          <a:bodyPr wrap="square" rtlCol="0">
            <a:spAutoFit/>
          </a:bodyPr>
          <a:lstStyle/>
          <a:p>
            <a:pPr marL="114300" indent="0" algn="ctr">
              <a:buNone/>
            </a:pPr>
            <a:r>
              <a:rPr lang="en-US" altLang="en-US" sz="1600" dirty="0">
                <a:solidFill>
                  <a:srgbClr val="C00000"/>
                </a:solidFill>
              </a:rPr>
              <a:t>Steve Adams (From presentation to NAGARA - Indianapolis, given on July 11, 2013)</a:t>
            </a:r>
          </a:p>
        </p:txBody>
      </p:sp>
    </p:spTree>
    <p:extLst>
      <p:ext uri="{BB962C8B-B14F-4D97-AF65-F5344CB8AC3E}">
        <p14:creationId xmlns:p14="http://schemas.microsoft.com/office/powerpoint/2010/main" val="28215540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381000" y="267494"/>
            <a:ext cx="8305800" cy="1399032"/>
          </a:xfrm>
        </p:spPr>
        <p:txBody>
          <a:bodyPr/>
          <a:lstStyle/>
          <a:p>
            <a:pPr marL="484632" eaLnBrk="1" fontAlgn="auto" hangingPunct="1">
              <a:spcAft>
                <a:spcPts val="0"/>
              </a:spcAft>
              <a:defRPr/>
            </a:pPr>
            <a:r>
              <a:rPr lang="en-US" sz="4000" b="1" dirty="0" smtClean="0">
                <a:solidFill>
                  <a:schemeClr val="accent1">
                    <a:tint val="83000"/>
                    <a:satMod val="150000"/>
                  </a:schemeClr>
                </a:solidFill>
                <a:effectLst/>
              </a:rPr>
              <a:t>Data Migration Best Practices </a:t>
            </a:r>
          </a:p>
        </p:txBody>
      </p:sp>
      <p:sp>
        <p:nvSpPr>
          <p:cNvPr id="39939" name="Rectangle 3"/>
          <p:cNvSpPr>
            <a:spLocks noGrp="1" noChangeArrowheads="1"/>
          </p:cNvSpPr>
          <p:nvPr>
            <p:ph idx="1"/>
          </p:nvPr>
        </p:nvSpPr>
        <p:spPr>
          <a:xfrm>
            <a:off x="457200" y="1752600"/>
            <a:ext cx="8229600" cy="4572000"/>
          </a:xfrm>
        </p:spPr>
        <p:txBody>
          <a:bodyPr>
            <a:normAutofit lnSpcReduction="10000"/>
          </a:bodyPr>
          <a:lstStyle/>
          <a:p>
            <a:pPr eaLnBrk="1" hangingPunct="1">
              <a:buFont typeface="Arial" charset="0"/>
              <a:buChar char="•"/>
            </a:pPr>
            <a:r>
              <a:rPr lang="en-US" altLang="en-US" sz="2800" b="1" dirty="0" smtClean="0">
                <a:solidFill>
                  <a:srgbClr val="0070C0"/>
                </a:solidFill>
                <a:cs typeface="Arial" charset="0"/>
              </a:rPr>
              <a:t>Move data </a:t>
            </a:r>
            <a:r>
              <a:rPr lang="en-US" altLang="en-US" sz="2800" dirty="0" smtClean="0">
                <a:solidFill>
                  <a:srgbClr val="0070C0"/>
                </a:solidFill>
                <a:cs typeface="Arial" charset="0"/>
              </a:rPr>
              <a:t>from current media to fresh media about </a:t>
            </a:r>
            <a:r>
              <a:rPr lang="en-US" altLang="en-US" sz="2800" b="1" dirty="0" smtClean="0">
                <a:solidFill>
                  <a:srgbClr val="0070C0"/>
                </a:solidFill>
                <a:cs typeface="Arial" charset="0"/>
              </a:rPr>
              <a:t>every one to five years</a:t>
            </a:r>
            <a:endParaRPr lang="en-US" altLang="en-US" sz="2800" dirty="0" smtClean="0">
              <a:solidFill>
                <a:srgbClr val="0070C0"/>
              </a:solidFill>
              <a:cs typeface="Arial" charset="0"/>
            </a:endParaRPr>
          </a:p>
          <a:p>
            <a:pPr eaLnBrk="1" hangingPunct="1">
              <a:buFont typeface="Arial" charset="0"/>
              <a:buChar char="•"/>
            </a:pPr>
            <a:r>
              <a:rPr lang="en-US" altLang="en-US" sz="2800" u="sng" dirty="0" smtClean="0">
                <a:solidFill>
                  <a:schemeClr val="bg2">
                    <a:lumMod val="50000"/>
                  </a:schemeClr>
                </a:solidFill>
                <a:cs typeface="Arial" charset="0"/>
              </a:rPr>
              <a:t>Move data from obsolete media as necessary</a:t>
            </a:r>
            <a:endParaRPr lang="en-US" altLang="en-US" sz="2800" dirty="0" smtClean="0">
              <a:solidFill>
                <a:schemeClr val="bg2">
                  <a:lumMod val="50000"/>
                </a:schemeClr>
              </a:solidFill>
              <a:cs typeface="Arial" charset="0"/>
            </a:endParaRPr>
          </a:p>
          <a:p>
            <a:pPr eaLnBrk="1" hangingPunct="1">
              <a:buFont typeface="Arial" charset="0"/>
              <a:buChar char="•"/>
            </a:pPr>
            <a:r>
              <a:rPr lang="en-US" altLang="en-US" sz="2800" b="1" dirty="0" smtClean="0">
                <a:solidFill>
                  <a:srgbClr val="C00000"/>
                </a:solidFill>
                <a:cs typeface="Arial" charset="0"/>
              </a:rPr>
              <a:t>Convert data </a:t>
            </a:r>
            <a:r>
              <a:rPr lang="en-US" altLang="en-US" sz="2800" u="sng" dirty="0" smtClean="0">
                <a:solidFill>
                  <a:srgbClr val="C00000"/>
                </a:solidFill>
                <a:cs typeface="Arial" charset="0"/>
              </a:rPr>
              <a:t>from obsolete software to current software</a:t>
            </a:r>
            <a:r>
              <a:rPr lang="en-US" altLang="en-US" sz="2800" dirty="0" smtClean="0">
                <a:solidFill>
                  <a:srgbClr val="C00000"/>
                </a:solidFill>
                <a:cs typeface="Arial" charset="0"/>
              </a:rPr>
              <a:t> as needed</a:t>
            </a:r>
          </a:p>
          <a:p>
            <a:pPr eaLnBrk="1" hangingPunct="1">
              <a:buFont typeface="Arial" charset="0"/>
              <a:buChar char="•"/>
            </a:pPr>
            <a:r>
              <a:rPr lang="en-US" altLang="en-US" sz="2800" b="1" dirty="0" smtClean="0">
                <a:solidFill>
                  <a:srgbClr val="C00000"/>
                </a:solidFill>
                <a:cs typeface="Arial" charset="0"/>
              </a:rPr>
              <a:t>Convert data </a:t>
            </a:r>
            <a:r>
              <a:rPr lang="en-US" altLang="en-US" sz="2800" u="sng" dirty="0" smtClean="0">
                <a:solidFill>
                  <a:srgbClr val="C00000"/>
                </a:solidFill>
                <a:cs typeface="Arial" charset="0"/>
              </a:rPr>
              <a:t>from obsolete operating system to current system</a:t>
            </a:r>
            <a:r>
              <a:rPr lang="en-US" altLang="en-US" sz="2800" dirty="0" smtClean="0">
                <a:solidFill>
                  <a:srgbClr val="C00000"/>
                </a:solidFill>
                <a:cs typeface="Arial" charset="0"/>
              </a:rPr>
              <a:t> as needed</a:t>
            </a:r>
          </a:p>
          <a:p>
            <a:pPr eaLnBrk="1" hangingPunct="1">
              <a:buFont typeface="Arial" charset="0"/>
              <a:buChar char="•"/>
            </a:pPr>
            <a:r>
              <a:rPr lang="en-US" altLang="en-US" sz="2800" dirty="0" smtClean="0">
                <a:solidFill>
                  <a:schemeClr val="bg2">
                    <a:lumMod val="50000"/>
                  </a:schemeClr>
                </a:solidFill>
                <a:cs typeface="Arial" charset="0"/>
              </a:rPr>
              <a:t>Have </a:t>
            </a:r>
            <a:r>
              <a:rPr lang="en-US" altLang="en-US" sz="2800" u="sng" dirty="0" smtClean="0">
                <a:solidFill>
                  <a:schemeClr val="bg2">
                    <a:lumMod val="50000"/>
                  </a:schemeClr>
                </a:solidFill>
                <a:cs typeface="Arial" charset="0"/>
              </a:rPr>
              <a:t>IT staff perform the migration</a:t>
            </a:r>
            <a:endParaRPr lang="en-US" altLang="en-US" sz="2800" dirty="0" smtClean="0">
              <a:solidFill>
                <a:schemeClr val="bg2">
                  <a:lumMod val="50000"/>
                </a:schemeClr>
              </a:solidFill>
              <a:cs typeface="Arial" charset="0"/>
            </a:endParaRPr>
          </a:p>
          <a:p>
            <a:pPr eaLnBrk="1" hangingPunct="1">
              <a:buFont typeface="Arial" charset="0"/>
              <a:buChar char="•"/>
            </a:pPr>
            <a:r>
              <a:rPr lang="en-US" altLang="en-US" sz="2800" b="1" dirty="0" smtClean="0">
                <a:solidFill>
                  <a:srgbClr val="0070C0"/>
                </a:solidFill>
                <a:cs typeface="Arial" charset="0"/>
              </a:rPr>
              <a:t>Verify the success of the migration </a:t>
            </a:r>
            <a:r>
              <a:rPr lang="en-US" altLang="en-US" sz="2800" dirty="0" smtClean="0">
                <a:solidFill>
                  <a:srgbClr val="0070C0"/>
                </a:solidFill>
                <a:cs typeface="Arial" charset="0"/>
              </a:rPr>
              <a:t>with IT by comparing pre and post-migration records (content)</a:t>
            </a:r>
          </a:p>
        </p:txBody>
      </p:sp>
      <p:sp>
        <p:nvSpPr>
          <p:cNvPr id="4" name="TextBox 3"/>
          <p:cNvSpPr txBox="1"/>
          <p:nvPr/>
        </p:nvSpPr>
        <p:spPr>
          <a:xfrm>
            <a:off x="228600" y="6265606"/>
            <a:ext cx="8534399" cy="338554"/>
          </a:xfrm>
          <a:prstGeom prst="rect">
            <a:avLst/>
          </a:prstGeom>
          <a:noFill/>
        </p:spPr>
        <p:txBody>
          <a:bodyPr wrap="square" rtlCol="0">
            <a:spAutoFit/>
          </a:bodyPr>
          <a:lstStyle/>
          <a:p>
            <a:pPr marL="114300" indent="0" algn="ctr">
              <a:buNone/>
            </a:pPr>
            <a:r>
              <a:rPr lang="en-US" altLang="en-US" sz="1600" dirty="0">
                <a:solidFill>
                  <a:srgbClr val="C00000"/>
                </a:solidFill>
              </a:rPr>
              <a:t>Steve Adams (From presentation to NAGARA - Indianapolis, given on July 11, 2013)</a:t>
            </a:r>
          </a:p>
        </p:txBody>
      </p:sp>
    </p:spTree>
    <p:extLst>
      <p:ext uri="{BB962C8B-B14F-4D97-AF65-F5344CB8AC3E}">
        <p14:creationId xmlns:p14="http://schemas.microsoft.com/office/powerpoint/2010/main" val="8911873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ctrTitle"/>
          </p:nvPr>
        </p:nvSpPr>
        <p:spPr>
          <a:xfrm>
            <a:off x="304800" y="2971800"/>
            <a:ext cx="8291512" cy="1558636"/>
          </a:xfrm>
        </p:spPr>
        <p:txBody>
          <a:bodyPr>
            <a:normAutofit/>
          </a:bodyPr>
          <a:lstStyle/>
          <a:p>
            <a:pPr marL="484632" algn="l" eaLnBrk="1" fontAlgn="auto" hangingPunct="1">
              <a:spcAft>
                <a:spcPts val="0"/>
              </a:spcAft>
              <a:defRPr/>
            </a:pPr>
            <a:r>
              <a:rPr lang="en-US" dirty="0" smtClean="0"/>
              <a:t>Options for managing </a:t>
            </a:r>
            <a:br>
              <a:rPr lang="en-US" dirty="0" smtClean="0"/>
            </a:br>
            <a:r>
              <a:rPr lang="en-US" dirty="0" smtClean="0"/>
              <a:t>electronic records </a:t>
            </a:r>
          </a:p>
        </p:txBody>
      </p:sp>
    </p:spTree>
    <p:extLst>
      <p:ext uri="{BB962C8B-B14F-4D97-AF65-F5344CB8AC3E}">
        <p14:creationId xmlns:p14="http://schemas.microsoft.com/office/powerpoint/2010/main" val="7882063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5"/>
          <p:cNvSpPr>
            <a:spLocks noGrp="1" noChangeArrowheads="1"/>
          </p:cNvSpPr>
          <p:nvPr>
            <p:ph type="title"/>
          </p:nvPr>
        </p:nvSpPr>
        <p:spPr>
          <a:xfrm>
            <a:off x="457200" y="267494"/>
            <a:ext cx="8229600" cy="1104106"/>
          </a:xfrm>
        </p:spPr>
        <p:txBody>
          <a:bodyPr/>
          <a:lstStyle/>
          <a:p>
            <a:pPr marL="484632" eaLnBrk="1" fontAlgn="auto" hangingPunct="1">
              <a:spcAft>
                <a:spcPts val="0"/>
              </a:spcAft>
              <a:defRPr/>
            </a:pPr>
            <a:r>
              <a:rPr lang="en-US" sz="4000" b="1" dirty="0" smtClean="0">
                <a:solidFill>
                  <a:schemeClr val="accent1">
                    <a:tint val="83000"/>
                    <a:satMod val="150000"/>
                  </a:schemeClr>
                </a:solidFill>
                <a:effectLst/>
              </a:rPr>
              <a:t>Storing Electronic Records </a:t>
            </a:r>
          </a:p>
        </p:txBody>
      </p:sp>
      <p:sp>
        <p:nvSpPr>
          <p:cNvPr id="47107" name="Rectangle 6"/>
          <p:cNvSpPr>
            <a:spLocks noGrp="1" noChangeArrowheads="1"/>
          </p:cNvSpPr>
          <p:nvPr>
            <p:ph idx="1"/>
          </p:nvPr>
        </p:nvSpPr>
        <p:spPr>
          <a:xfrm>
            <a:off x="381000" y="1752600"/>
            <a:ext cx="8382000" cy="4684760"/>
          </a:xfrm>
        </p:spPr>
        <p:txBody>
          <a:bodyPr>
            <a:normAutofit fontScale="92500"/>
          </a:bodyPr>
          <a:lstStyle/>
          <a:p>
            <a:pPr marL="64008" indent="0" eaLnBrk="1" fontAlgn="auto" hangingPunct="1">
              <a:spcAft>
                <a:spcPts val="0"/>
              </a:spcAft>
              <a:buNone/>
              <a:defRPr/>
            </a:pPr>
            <a:r>
              <a:rPr lang="en-US" sz="2500" dirty="0" smtClean="0">
                <a:solidFill>
                  <a:srgbClr val="C00000"/>
                </a:solidFill>
                <a:cs typeface="Arial" pitchFamily="34" charset="0"/>
              </a:rPr>
              <a:t>Electronic records should be </a:t>
            </a:r>
            <a:r>
              <a:rPr lang="en-US" sz="2500" b="1" dirty="0" smtClean="0">
                <a:solidFill>
                  <a:srgbClr val="C00000"/>
                </a:solidFill>
                <a:cs typeface="Arial" pitchFamily="34" charset="0"/>
              </a:rPr>
              <a:t>stored in an approved record-keeping system</a:t>
            </a:r>
            <a:r>
              <a:rPr lang="en-US" sz="2500" dirty="0" smtClean="0">
                <a:solidFill>
                  <a:srgbClr val="C00000"/>
                </a:solidFill>
                <a:cs typeface="Arial" pitchFamily="34" charset="0"/>
              </a:rPr>
              <a:t> </a:t>
            </a:r>
            <a:r>
              <a:rPr lang="en-US" sz="2500" u="sng" dirty="0" smtClean="0">
                <a:solidFill>
                  <a:srgbClr val="C00000"/>
                </a:solidFill>
                <a:cs typeface="Arial" pitchFamily="34" charset="0"/>
              </a:rPr>
              <a:t>that must do the following</a:t>
            </a:r>
            <a:r>
              <a:rPr lang="en-US" sz="2500" dirty="0" smtClean="0">
                <a:solidFill>
                  <a:srgbClr val="C00000"/>
                </a:solidFill>
                <a:cs typeface="Arial" pitchFamily="34" charset="0"/>
              </a:rPr>
              <a:t>:</a:t>
            </a:r>
          </a:p>
          <a:p>
            <a:pPr marL="822960" lvl="1" eaLnBrk="1" fontAlgn="auto" hangingPunct="1">
              <a:spcAft>
                <a:spcPts val="0"/>
              </a:spcAft>
              <a:buFont typeface="Arial" pitchFamily="34" charset="0"/>
              <a:buChar char="•"/>
              <a:defRPr/>
            </a:pPr>
            <a:r>
              <a:rPr lang="en-US" sz="2500" u="sng" dirty="0" smtClean="0">
                <a:solidFill>
                  <a:srgbClr val="0070C0"/>
                </a:solidFill>
                <a:cs typeface="Arial" pitchFamily="34" charset="0"/>
              </a:rPr>
              <a:t>Logically relate group of records</a:t>
            </a:r>
            <a:r>
              <a:rPr lang="en-US" sz="2500" dirty="0" smtClean="0">
                <a:solidFill>
                  <a:srgbClr val="0070C0"/>
                </a:solidFill>
                <a:cs typeface="Arial" pitchFamily="34" charset="0"/>
              </a:rPr>
              <a:t> in accordance with your office’s file plan </a:t>
            </a:r>
          </a:p>
          <a:p>
            <a:pPr marL="822960" lvl="1" eaLnBrk="1" fontAlgn="auto" hangingPunct="1">
              <a:spcAft>
                <a:spcPts val="0"/>
              </a:spcAft>
              <a:buFont typeface="Arial" pitchFamily="34" charset="0"/>
              <a:buChar char="•"/>
              <a:defRPr/>
            </a:pPr>
            <a:r>
              <a:rPr lang="en-US" sz="2500" u="sng" dirty="0" smtClean="0">
                <a:solidFill>
                  <a:schemeClr val="accent1">
                    <a:lumMod val="75000"/>
                  </a:schemeClr>
                </a:solidFill>
                <a:cs typeface="Arial" pitchFamily="34" charset="0"/>
              </a:rPr>
              <a:t>Ensure that the records are accessible</a:t>
            </a:r>
            <a:r>
              <a:rPr lang="en-US" sz="2500" dirty="0" smtClean="0">
                <a:solidFill>
                  <a:schemeClr val="accent1">
                    <a:lumMod val="75000"/>
                  </a:schemeClr>
                </a:solidFill>
                <a:cs typeface="Arial" pitchFamily="34" charset="0"/>
              </a:rPr>
              <a:t> to </a:t>
            </a:r>
            <a:r>
              <a:rPr lang="en-US" sz="2500" b="1" dirty="0" smtClean="0">
                <a:solidFill>
                  <a:schemeClr val="accent1">
                    <a:lumMod val="75000"/>
                  </a:schemeClr>
                </a:solidFill>
                <a:cs typeface="Arial" pitchFamily="34" charset="0"/>
              </a:rPr>
              <a:t>authorized persons</a:t>
            </a:r>
            <a:r>
              <a:rPr lang="en-US" sz="2500" dirty="0" smtClean="0">
                <a:solidFill>
                  <a:schemeClr val="accent1">
                    <a:lumMod val="75000"/>
                  </a:schemeClr>
                </a:solidFill>
                <a:cs typeface="Arial" pitchFamily="34" charset="0"/>
              </a:rPr>
              <a:t> throughout the life of the records </a:t>
            </a:r>
          </a:p>
          <a:p>
            <a:pPr marL="822960" lvl="1" eaLnBrk="1" fontAlgn="auto" hangingPunct="1">
              <a:spcAft>
                <a:spcPts val="0"/>
              </a:spcAft>
              <a:buFont typeface="Arial" pitchFamily="34" charset="0"/>
              <a:buChar char="•"/>
              <a:defRPr/>
            </a:pPr>
            <a:r>
              <a:rPr lang="en-US" sz="2500" b="1" dirty="0" smtClean="0">
                <a:solidFill>
                  <a:schemeClr val="accent6">
                    <a:lumMod val="75000"/>
                  </a:schemeClr>
                </a:solidFill>
                <a:cs typeface="Arial" pitchFamily="34" charset="0"/>
              </a:rPr>
              <a:t>Support retention </a:t>
            </a:r>
            <a:r>
              <a:rPr lang="en-US" sz="2500" dirty="0" smtClean="0">
                <a:solidFill>
                  <a:schemeClr val="accent6">
                    <a:lumMod val="75000"/>
                  </a:schemeClr>
                </a:solidFill>
                <a:cs typeface="Arial" pitchFamily="34" charset="0"/>
              </a:rPr>
              <a:t>of the records for </a:t>
            </a:r>
            <a:r>
              <a:rPr lang="en-US" sz="2500" b="1" dirty="0" smtClean="0">
                <a:solidFill>
                  <a:schemeClr val="accent6">
                    <a:lumMod val="75000"/>
                  </a:schemeClr>
                </a:solidFill>
                <a:cs typeface="Arial" pitchFamily="34" charset="0"/>
              </a:rPr>
              <a:t>as long as required </a:t>
            </a:r>
            <a:r>
              <a:rPr lang="en-US" sz="2500" dirty="0" smtClean="0">
                <a:solidFill>
                  <a:schemeClr val="accent6">
                    <a:lumMod val="75000"/>
                  </a:schemeClr>
                </a:solidFill>
                <a:cs typeface="Arial" pitchFamily="34" charset="0"/>
              </a:rPr>
              <a:t>(may require migration or other solutions = Continued Costs)</a:t>
            </a:r>
          </a:p>
          <a:p>
            <a:pPr marL="822960" lvl="1" eaLnBrk="1" fontAlgn="auto" hangingPunct="1">
              <a:spcAft>
                <a:spcPts val="0"/>
              </a:spcAft>
              <a:buFont typeface="Arial" pitchFamily="34" charset="0"/>
              <a:buChar char="•"/>
              <a:defRPr/>
            </a:pPr>
            <a:r>
              <a:rPr lang="en-US" sz="2500" dirty="0" smtClean="0">
                <a:solidFill>
                  <a:schemeClr val="accent1">
                    <a:lumMod val="75000"/>
                  </a:schemeClr>
                </a:solidFill>
                <a:cs typeface="Arial" pitchFamily="34" charset="0"/>
              </a:rPr>
              <a:t>Enable transfer to the State </a:t>
            </a:r>
            <a:r>
              <a:rPr lang="en-US" sz="2500" dirty="0">
                <a:solidFill>
                  <a:schemeClr val="accent1">
                    <a:lumMod val="75000"/>
                  </a:schemeClr>
                </a:solidFill>
                <a:cs typeface="Arial" pitchFamily="34" charset="0"/>
              </a:rPr>
              <a:t>A</a:t>
            </a:r>
            <a:r>
              <a:rPr lang="en-US" sz="2500" dirty="0" smtClean="0">
                <a:solidFill>
                  <a:schemeClr val="accent1">
                    <a:lumMod val="75000"/>
                  </a:schemeClr>
                </a:solidFill>
                <a:cs typeface="Arial" pitchFamily="34" charset="0"/>
              </a:rPr>
              <a:t>rchives of Permanent records </a:t>
            </a:r>
          </a:p>
          <a:p>
            <a:pPr marL="822960" lvl="1" eaLnBrk="1" fontAlgn="auto" hangingPunct="1">
              <a:spcAft>
                <a:spcPts val="0"/>
              </a:spcAft>
              <a:buFont typeface="Arial" pitchFamily="34" charset="0"/>
              <a:buChar char="•"/>
              <a:defRPr/>
            </a:pPr>
            <a:r>
              <a:rPr lang="en-US" sz="2500" u="sng" dirty="0" smtClean="0">
                <a:solidFill>
                  <a:srgbClr val="0070C0"/>
                </a:solidFill>
                <a:cs typeface="Arial" pitchFamily="34" charset="0"/>
              </a:rPr>
              <a:t>Facilitate destruction of records automatically</a:t>
            </a:r>
            <a:r>
              <a:rPr lang="en-US" sz="2500" dirty="0" smtClean="0">
                <a:solidFill>
                  <a:srgbClr val="0070C0"/>
                </a:solidFill>
                <a:cs typeface="Arial" pitchFamily="34" charset="0"/>
              </a:rPr>
              <a:t> based upon an approved Records Retention Schedule (</a:t>
            </a:r>
            <a:r>
              <a:rPr lang="en-US" sz="2500" b="1" dirty="0" smtClean="0">
                <a:solidFill>
                  <a:srgbClr val="0070C0"/>
                </a:solidFill>
                <a:cs typeface="Arial" pitchFamily="34" charset="0"/>
              </a:rPr>
              <a:t>Retention Module</a:t>
            </a:r>
            <a:r>
              <a:rPr lang="en-US" sz="2500" dirty="0" smtClean="0">
                <a:solidFill>
                  <a:srgbClr val="0070C0"/>
                </a:solidFill>
                <a:cs typeface="Arial" pitchFamily="34" charset="0"/>
              </a:rPr>
              <a:t>)</a:t>
            </a:r>
          </a:p>
          <a:p>
            <a:pPr marL="822960" lvl="1" eaLnBrk="1" fontAlgn="auto" hangingPunct="1">
              <a:spcAft>
                <a:spcPts val="0"/>
              </a:spcAft>
              <a:buFont typeface="Arial" pitchFamily="34" charset="0"/>
              <a:buChar char="•"/>
              <a:defRPr/>
            </a:pPr>
            <a:endParaRPr lang="en-US" dirty="0" smtClean="0">
              <a:latin typeface="Arial" pitchFamily="34" charset="0"/>
              <a:cs typeface="Arial" pitchFamily="34" charset="0"/>
            </a:endParaRPr>
          </a:p>
        </p:txBody>
      </p:sp>
      <p:sp>
        <p:nvSpPr>
          <p:cNvPr id="4" name="TextBox 3"/>
          <p:cNvSpPr txBox="1"/>
          <p:nvPr/>
        </p:nvSpPr>
        <p:spPr>
          <a:xfrm>
            <a:off x="228600" y="6437360"/>
            <a:ext cx="8534400" cy="338554"/>
          </a:xfrm>
          <a:prstGeom prst="rect">
            <a:avLst/>
          </a:prstGeom>
          <a:noFill/>
        </p:spPr>
        <p:txBody>
          <a:bodyPr wrap="square" rtlCol="0">
            <a:spAutoFit/>
          </a:bodyPr>
          <a:lstStyle/>
          <a:p>
            <a:pPr marL="114300" indent="0" algn="ctr">
              <a:buNone/>
            </a:pPr>
            <a:r>
              <a:rPr lang="en-US" altLang="en-US" sz="1600" dirty="0">
                <a:solidFill>
                  <a:srgbClr val="C00000"/>
                </a:solidFill>
              </a:rPr>
              <a:t>Some content by Steve Adams (Presentation to NAGARA - Indianapolis, given on July 11, 2013)</a:t>
            </a:r>
          </a:p>
        </p:txBody>
      </p:sp>
    </p:spTree>
    <p:extLst>
      <p:ext uri="{BB962C8B-B14F-4D97-AF65-F5344CB8AC3E}">
        <p14:creationId xmlns:p14="http://schemas.microsoft.com/office/powerpoint/2010/main" val="7859444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2">
                    <a:lumMod val="75000"/>
                  </a:schemeClr>
                </a:solidFill>
              </a:rPr>
              <a:t>Presenter(s)</a:t>
            </a:r>
            <a:endParaRPr lang="en-US" dirty="0">
              <a:solidFill>
                <a:schemeClr val="bg2">
                  <a:lumMod val="75000"/>
                </a:schemeClr>
              </a:solidFill>
            </a:endParaRPr>
          </a:p>
        </p:txBody>
      </p:sp>
      <p:sp>
        <p:nvSpPr>
          <p:cNvPr id="3" name="Content Placeholder 2"/>
          <p:cNvSpPr>
            <a:spLocks noGrp="1"/>
          </p:cNvSpPr>
          <p:nvPr>
            <p:ph idx="1"/>
          </p:nvPr>
        </p:nvSpPr>
        <p:spPr>
          <a:xfrm>
            <a:off x="381000" y="1752600"/>
            <a:ext cx="8229600" cy="4876800"/>
          </a:xfrm>
        </p:spPr>
        <p:txBody>
          <a:bodyPr>
            <a:noAutofit/>
          </a:bodyPr>
          <a:lstStyle/>
          <a:p>
            <a:pPr marL="114300" indent="0">
              <a:lnSpc>
                <a:spcPct val="80000"/>
              </a:lnSpc>
              <a:buNone/>
            </a:pPr>
            <a:r>
              <a:rPr lang="en-US" sz="1800" b="1" dirty="0" smtClean="0">
                <a:solidFill>
                  <a:schemeClr val="accent6">
                    <a:lumMod val="50000"/>
                  </a:schemeClr>
                </a:solidFill>
              </a:rPr>
              <a:t>Karen </a:t>
            </a:r>
            <a:r>
              <a:rPr lang="en-US" sz="1800" b="1" dirty="0">
                <a:solidFill>
                  <a:schemeClr val="accent6">
                    <a:lumMod val="50000"/>
                  </a:schemeClr>
                </a:solidFill>
              </a:rPr>
              <a:t>Gray</a:t>
            </a:r>
          </a:p>
          <a:p>
            <a:pPr marL="114300" indent="0">
              <a:lnSpc>
                <a:spcPct val="80000"/>
              </a:lnSpc>
              <a:buNone/>
            </a:pPr>
            <a:r>
              <a:rPr lang="en-US" sz="1800" i="1" dirty="0">
                <a:solidFill>
                  <a:schemeClr val="accent6">
                    <a:lumMod val="50000"/>
                  </a:schemeClr>
                </a:solidFill>
              </a:rPr>
              <a:t>Records Analyst</a:t>
            </a:r>
          </a:p>
          <a:p>
            <a:pPr marL="114300" indent="0">
              <a:lnSpc>
                <a:spcPct val="80000"/>
              </a:lnSpc>
              <a:buNone/>
            </a:pPr>
            <a:r>
              <a:rPr lang="en-US" sz="1800" dirty="0">
                <a:solidFill>
                  <a:schemeClr val="accent6">
                    <a:lumMod val="50000"/>
                  </a:schemeClr>
                </a:solidFill>
              </a:rPr>
              <a:t>(Records Retention Schedules and Imaging – State Agencies</a:t>
            </a:r>
            <a:r>
              <a:rPr lang="en-US" sz="1800" dirty="0" smtClean="0">
                <a:solidFill>
                  <a:schemeClr val="accent6">
                    <a:lumMod val="50000"/>
                  </a:schemeClr>
                </a:solidFill>
              </a:rPr>
              <a:t>)</a:t>
            </a:r>
          </a:p>
          <a:p>
            <a:pPr marL="114300" indent="0">
              <a:lnSpc>
                <a:spcPct val="80000"/>
              </a:lnSpc>
              <a:buNone/>
            </a:pPr>
            <a:r>
              <a:rPr lang="en-US" sz="1800" dirty="0" smtClean="0">
                <a:solidFill>
                  <a:schemeClr val="accent6">
                    <a:lumMod val="50000"/>
                  </a:schemeClr>
                </a:solidFill>
              </a:rPr>
              <a:t>Archives and Records Management Branch</a:t>
            </a:r>
            <a:endParaRPr lang="en-US" sz="1800" dirty="0">
              <a:solidFill>
                <a:schemeClr val="accent6">
                  <a:lumMod val="50000"/>
                </a:schemeClr>
              </a:solidFill>
            </a:endParaRPr>
          </a:p>
          <a:p>
            <a:pPr marL="114300" indent="0">
              <a:lnSpc>
                <a:spcPct val="80000"/>
              </a:lnSpc>
              <a:buNone/>
            </a:pPr>
            <a:endParaRPr lang="en-US" sz="1800" i="1" dirty="0"/>
          </a:p>
          <a:p>
            <a:pPr marL="114300" indent="0">
              <a:lnSpc>
                <a:spcPct val="80000"/>
              </a:lnSpc>
              <a:buNone/>
            </a:pPr>
            <a:r>
              <a:rPr lang="en-US" sz="1800" i="1" dirty="0"/>
              <a:t>And / or</a:t>
            </a:r>
            <a:endParaRPr lang="en-US" sz="1800" b="1" dirty="0">
              <a:solidFill>
                <a:schemeClr val="accent1">
                  <a:lumMod val="50000"/>
                </a:schemeClr>
              </a:solidFill>
            </a:endParaRPr>
          </a:p>
          <a:p>
            <a:pPr marL="114300" indent="0">
              <a:lnSpc>
                <a:spcPct val="80000"/>
              </a:lnSpc>
              <a:buNone/>
            </a:pPr>
            <a:r>
              <a:rPr lang="en-US" sz="1800" b="1" dirty="0">
                <a:solidFill>
                  <a:schemeClr val="accent1">
                    <a:lumMod val="50000"/>
                  </a:schemeClr>
                </a:solidFill>
              </a:rPr>
              <a:t>Jerry Lucente-Kirkpatrick</a:t>
            </a:r>
          </a:p>
          <a:p>
            <a:pPr marL="114300" indent="0">
              <a:lnSpc>
                <a:spcPct val="80000"/>
              </a:lnSpc>
              <a:buNone/>
            </a:pPr>
            <a:r>
              <a:rPr lang="en-US" sz="1800" i="1" dirty="0">
                <a:solidFill>
                  <a:schemeClr val="accent1">
                    <a:lumMod val="50000"/>
                  </a:schemeClr>
                </a:solidFill>
              </a:rPr>
              <a:t>Records Analyst</a:t>
            </a:r>
          </a:p>
          <a:p>
            <a:pPr marL="114300" indent="0">
              <a:lnSpc>
                <a:spcPct val="80000"/>
              </a:lnSpc>
              <a:buNone/>
            </a:pPr>
            <a:r>
              <a:rPr lang="en-US" sz="1800" dirty="0">
                <a:solidFill>
                  <a:schemeClr val="accent1">
                    <a:lumMod val="50000"/>
                  </a:schemeClr>
                </a:solidFill>
              </a:rPr>
              <a:t>(RM Training; </a:t>
            </a:r>
            <a:r>
              <a:rPr lang="en-US" sz="1800" dirty="0" smtClean="0">
                <a:solidFill>
                  <a:schemeClr val="accent1">
                    <a:lumMod val="50000"/>
                  </a:schemeClr>
                </a:solidFill>
              </a:rPr>
              <a:t>Retention </a:t>
            </a:r>
            <a:r>
              <a:rPr lang="en-US" sz="1800" dirty="0">
                <a:solidFill>
                  <a:schemeClr val="accent1">
                    <a:lumMod val="50000"/>
                  </a:schemeClr>
                </a:solidFill>
              </a:rPr>
              <a:t>Schedules and Imaging – Local Agencies</a:t>
            </a:r>
            <a:r>
              <a:rPr lang="en-US" sz="1800" dirty="0" smtClean="0">
                <a:solidFill>
                  <a:schemeClr val="accent1">
                    <a:lumMod val="50000"/>
                  </a:schemeClr>
                </a:solidFill>
              </a:rPr>
              <a:t>)</a:t>
            </a:r>
          </a:p>
          <a:p>
            <a:pPr marL="114300" indent="0">
              <a:lnSpc>
                <a:spcPct val="80000"/>
              </a:lnSpc>
              <a:buNone/>
            </a:pPr>
            <a:r>
              <a:rPr lang="en-US" sz="1800" dirty="0" smtClean="0">
                <a:solidFill>
                  <a:schemeClr val="accent1">
                    <a:lumMod val="50000"/>
                  </a:schemeClr>
                </a:solidFill>
              </a:rPr>
              <a:t>Archives and Records Management Branch</a:t>
            </a:r>
            <a:endParaRPr lang="en-US" sz="1800" dirty="0">
              <a:solidFill>
                <a:schemeClr val="accent1">
                  <a:lumMod val="50000"/>
                </a:schemeClr>
              </a:solidFill>
            </a:endParaRPr>
          </a:p>
          <a:p>
            <a:pPr marL="114300" indent="0">
              <a:lnSpc>
                <a:spcPct val="80000"/>
              </a:lnSpc>
              <a:buNone/>
            </a:pPr>
            <a:endParaRPr lang="en-US" sz="1800" i="1" dirty="0"/>
          </a:p>
          <a:p>
            <a:pPr marL="114300" indent="0">
              <a:lnSpc>
                <a:spcPct val="80000"/>
              </a:lnSpc>
              <a:buNone/>
            </a:pPr>
            <a:r>
              <a:rPr lang="en-US" sz="1800" i="1" dirty="0"/>
              <a:t>And / or</a:t>
            </a:r>
          </a:p>
          <a:p>
            <a:pPr marL="114300" indent="0">
              <a:lnSpc>
                <a:spcPct val="80000"/>
              </a:lnSpc>
              <a:buNone/>
            </a:pPr>
            <a:r>
              <a:rPr lang="en-US" sz="1800" b="1" dirty="0">
                <a:solidFill>
                  <a:srgbClr val="002060"/>
                </a:solidFill>
              </a:rPr>
              <a:t>Melanie Sturgeon</a:t>
            </a:r>
          </a:p>
          <a:p>
            <a:pPr marL="114300" indent="0">
              <a:lnSpc>
                <a:spcPct val="80000"/>
              </a:lnSpc>
              <a:buNone/>
            </a:pPr>
            <a:r>
              <a:rPr lang="en-US" sz="1800" i="1" dirty="0">
                <a:solidFill>
                  <a:srgbClr val="002060"/>
                </a:solidFill>
              </a:rPr>
              <a:t>State Archivist</a:t>
            </a:r>
          </a:p>
          <a:p>
            <a:pPr marL="114300" indent="0">
              <a:lnSpc>
                <a:spcPct val="80000"/>
              </a:lnSpc>
              <a:buNone/>
            </a:pPr>
            <a:r>
              <a:rPr lang="en-US" sz="1800" dirty="0" smtClean="0">
                <a:solidFill>
                  <a:srgbClr val="002060"/>
                </a:solidFill>
              </a:rPr>
              <a:t>Archives and Records Management</a:t>
            </a:r>
            <a:endParaRPr lang="en-US" sz="1800" dirty="0">
              <a:solidFill>
                <a:srgbClr val="002060"/>
              </a:solidFill>
            </a:endParaRPr>
          </a:p>
          <a:p>
            <a:pPr marL="114300" indent="0">
              <a:lnSpc>
                <a:spcPct val="80000"/>
              </a:lnSpc>
              <a:buNone/>
            </a:pPr>
            <a:r>
              <a:rPr lang="en-US" sz="1800" dirty="0" smtClean="0">
                <a:solidFill>
                  <a:srgbClr val="002060"/>
                </a:solidFill>
              </a:rPr>
              <a:t>Library</a:t>
            </a:r>
            <a:r>
              <a:rPr lang="en-US" sz="1800" dirty="0">
                <a:solidFill>
                  <a:srgbClr val="002060"/>
                </a:solidFill>
              </a:rPr>
              <a:t>, Archives and Public Records</a:t>
            </a:r>
          </a:p>
          <a:p>
            <a:pPr marL="114300" indent="0">
              <a:lnSpc>
                <a:spcPct val="80000"/>
              </a:lnSpc>
              <a:buNone/>
            </a:pPr>
            <a:r>
              <a:rPr lang="en-US" sz="1800" dirty="0">
                <a:solidFill>
                  <a:srgbClr val="002060"/>
                </a:solidFill>
              </a:rPr>
              <a:t>Arizona Secretary of State</a:t>
            </a:r>
          </a:p>
          <a:p>
            <a:pPr marL="114300" indent="0">
              <a:lnSpc>
                <a:spcPct val="80000"/>
              </a:lnSpc>
              <a:buNone/>
            </a:pPr>
            <a:endParaRPr lang="en-US" sz="1600" dirty="0" smtClean="0">
              <a:solidFill>
                <a:schemeClr val="accent1">
                  <a:lumMod val="50000"/>
                </a:schemeClr>
              </a:solidFill>
            </a:endParaRPr>
          </a:p>
          <a:p>
            <a:pPr marL="114300" indent="0">
              <a:lnSpc>
                <a:spcPct val="80000"/>
              </a:lnSpc>
              <a:buNone/>
            </a:pPr>
            <a:endParaRPr lang="en-US" sz="1600" dirty="0">
              <a:solidFill>
                <a:schemeClr val="accent1">
                  <a:lumMod val="50000"/>
                </a:schemeClr>
              </a:solidFill>
            </a:endParaRPr>
          </a:p>
          <a:p>
            <a:pPr marL="114300" indent="0">
              <a:lnSpc>
                <a:spcPct val="80000"/>
              </a:lnSpc>
              <a:buNone/>
            </a:pPr>
            <a:endParaRPr lang="en-US" sz="1000" i="1" dirty="0"/>
          </a:p>
          <a:p>
            <a:pPr marL="114300" indent="0">
              <a:lnSpc>
                <a:spcPct val="80000"/>
              </a:lnSpc>
              <a:buNone/>
            </a:pPr>
            <a:endParaRPr lang="en-US" sz="1000" i="1" dirty="0" smtClean="0"/>
          </a:p>
        </p:txBody>
      </p:sp>
    </p:spTree>
    <p:extLst>
      <p:ext uri="{BB962C8B-B14F-4D97-AF65-F5344CB8AC3E}">
        <p14:creationId xmlns:p14="http://schemas.microsoft.com/office/powerpoint/2010/main" val="375800990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r>
              <a:rPr lang="en-US" altLang="en-US" sz="3200" dirty="0" smtClean="0">
                <a:solidFill>
                  <a:schemeClr val="bg2">
                    <a:lumMod val="75000"/>
                  </a:schemeClr>
                </a:solidFill>
              </a:rPr>
              <a:t>Confidentiality and Legal admissibility</a:t>
            </a:r>
          </a:p>
        </p:txBody>
      </p:sp>
      <p:sp>
        <p:nvSpPr>
          <p:cNvPr id="12291" name="Rectangle 3"/>
          <p:cNvSpPr>
            <a:spLocks noGrp="1" noChangeArrowheads="1"/>
          </p:cNvSpPr>
          <p:nvPr>
            <p:ph type="body" idx="1"/>
          </p:nvPr>
        </p:nvSpPr>
        <p:spPr>
          <a:xfrm>
            <a:off x="381000" y="1752600"/>
            <a:ext cx="8488363" cy="4876800"/>
          </a:xfrm>
        </p:spPr>
        <p:txBody>
          <a:bodyPr>
            <a:normAutofit fontScale="62500" lnSpcReduction="20000"/>
          </a:bodyPr>
          <a:lstStyle/>
          <a:p>
            <a:pPr marL="114300" indent="0">
              <a:buNone/>
            </a:pPr>
            <a:r>
              <a:rPr lang="en-US" altLang="en-US" sz="3400" b="1" dirty="0" smtClean="0">
                <a:solidFill>
                  <a:schemeClr val="accent6">
                    <a:lumMod val="75000"/>
                  </a:schemeClr>
                </a:solidFill>
              </a:rPr>
              <a:t>Confidential Records</a:t>
            </a:r>
            <a:r>
              <a:rPr lang="en-US" altLang="en-US" sz="3400" dirty="0" smtClean="0">
                <a:solidFill>
                  <a:schemeClr val="accent6">
                    <a:lumMod val="75000"/>
                  </a:schemeClr>
                </a:solidFill>
              </a:rPr>
              <a:t>:</a:t>
            </a:r>
          </a:p>
          <a:p>
            <a:pPr>
              <a:buFont typeface="Wingdings" pitchFamily="2" charset="2"/>
              <a:buChar char="§"/>
            </a:pPr>
            <a:r>
              <a:rPr lang="en-US" altLang="en-US" sz="3400" dirty="0" smtClean="0">
                <a:solidFill>
                  <a:schemeClr val="accent6">
                    <a:lumMod val="75000"/>
                  </a:schemeClr>
                </a:solidFill>
              </a:rPr>
              <a:t>Protect it – deleted is not erased</a:t>
            </a:r>
          </a:p>
          <a:p>
            <a:pPr>
              <a:buFont typeface="Wingdings" pitchFamily="2" charset="2"/>
              <a:buChar char="§"/>
            </a:pPr>
            <a:r>
              <a:rPr lang="en-US" altLang="en-US" sz="3400" dirty="0" smtClean="0">
                <a:solidFill>
                  <a:schemeClr val="accent6">
                    <a:lumMod val="75000"/>
                  </a:schemeClr>
                </a:solidFill>
              </a:rPr>
              <a:t>Must be able to </a:t>
            </a:r>
            <a:r>
              <a:rPr lang="en-US" altLang="en-US" sz="3400" b="1" dirty="0" smtClean="0">
                <a:solidFill>
                  <a:schemeClr val="accent6">
                    <a:lumMod val="75000"/>
                  </a:schemeClr>
                </a:solidFill>
              </a:rPr>
              <a:t>separate Confidential from non-confidential </a:t>
            </a:r>
            <a:r>
              <a:rPr lang="en-US" altLang="en-US" sz="3400" dirty="0" smtClean="0">
                <a:solidFill>
                  <a:schemeClr val="accent6">
                    <a:lumMod val="75000"/>
                  </a:schemeClr>
                </a:solidFill>
              </a:rPr>
              <a:t>material if requested</a:t>
            </a:r>
          </a:p>
          <a:p>
            <a:pPr>
              <a:buFont typeface="Wingdings" pitchFamily="2" charset="2"/>
              <a:buChar char="§"/>
            </a:pPr>
            <a:r>
              <a:rPr lang="en-US" altLang="en-US" sz="3400" u="sng" dirty="0" smtClean="0">
                <a:solidFill>
                  <a:schemeClr val="accent6">
                    <a:lumMod val="75000"/>
                  </a:schemeClr>
                </a:solidFill>
              </a:rPr>
              <a:t>Think before putting everything on your website</a:t>
            </a:r>
            <a:r>
              <a:rPr lang="en-US" altLang="en-US" sz="3400" dirty="0" smtClean="0">
                <a:solidFill>
                  <a:schemeClr val="accent6">
                    <a:lumMod val="75000"/>
                  </a:schemeClr>
                </a:solidFill>
              </a:rPr>
              <a:t> / in an email</a:t>
            </a:r>
          </a:p>
          <a:p>
            <a:pPr marL="114300" indent="0">
              <a:buNone/>
            </a:pPr>
            <a:endParaRPr lang="en-US" altLang="en-US" sz="1900" dirty="0"/>
          </a:p>
          <a:p>
            <a:pPr marL="114300" indent="0">
              <a:buNone/>
            </a:pPr>
            <a:r>
              <a:rPr lang="en-US" altLang="en-US" sz="3400" b="1" dirty="0" smtClean="0">
                <a:solidFill>
                  <a:srgbClr val="0070C0"/>
                </a:solidFill>
              </a:rPr>
              <a:t>Legal Admissibility</a:t>
            </a:r>
            <a:r>
              <a:rPr lang="en-US" altLang="en-US" sz="3400" dirty="0" smtClean="0">
                <a:solidFill>
                  <a:srgbClr val="0070C0"/>
                </a:solidFill>
              </a:rPr>
              <a:t>:</a:t>
            </a:r>
          </a:p>
          <a:p>
            <a:pPr>
              <a:lnSpc>
                <a:spcPct val="90000"/>
              </a:lnSpc>
              <a:buFont typeface="Wingdings" pitchFamily="2" charset="2"/>
              <a:buChar char="§"/>
            </a:pPr>
            <a:r>
              <a:rPr lang="en-US" altLang="en-US" sz="3400" dirty="0">
                <a:solidFill>
                  <a:srgbClr val="0070C0"/>
                </a:solidFill>
              </a:rPr>
              <a:t> You need to </a:t>
            </a:r>
            <a:r>
              <a:rPr lang="en-US" altLang="en-US" sz="3400" u="sng" dirty="0">
                <a:solidFill>
                  <a:srgbClr val="0070C0"/>
                </a:solidFill>
              </a:rPr>
              <a:t>ensure </a:t>
            </a:r>
            <a:r>
              <a:rPr lang="en-US" altLang="en-US" sz="3400" u="sng" dirty="0" smtClean="0">
                <a:solidFill>
                  <a:srgbClr val="0070C0"/>
                </a:solidFill>
              </a:rPr>
              <a:t>e-records </a:t>
            </a:r>
            <a:r>
              <a:rPr lang="en-US" altLang="en-US" sz="3400" u="sng" dirty="0">
                <a:solidFill>
                  <a:srgbClr val="0070C0"/>
                </a:solidFill>
              </a:rPr>
              <a:t>are</a:t>
            </a:r>
          </a:p>
          <a:p>
            <a:pPr lvl="1">
              <a:lnSpc>
                <a:spcPct val="90000"/>
              </a:lnSpc>
              <a:buFont typeface="Wingdings" pitchFamily="2" charset="2"/>
              <a:buChar char="§"/>
            </a:pPr>
            <a:r>
              <a:rPr lang="en-US" altLang="en-US" sz="3400" dirty="0">
                <a:solidFill>
                  <a:srgbClr val="0070C0"/>
                </a:solidFill>
              </a:rPr>
              <a:t> reliable or trustworthy</a:t>
            </a:r>
          </a:p>
          <a:p>
            <a:pPr lvl="1">
              <a:lnSpc>
                <a:spcPct val="90000"/>
              </a:lnSpc>
              <a:buFont typeface="Wingdings" pitchFamily="2" charset="2"/>
              <a:buChar char="§"/>
            </a:pPr>
            <a:r>
              <a:rPr lang="en-US" altLang="en-US" sz="3400" b="1" dirty="0">
                <a:solidFill>
                  <a:srgbClr val="0070C0"/>
                </a:solidFill>
              </a:rPr>
              <a:t> accurate</a:t>
            </a:r>
          </a:p>
          <a:p>
            <a:pPr lvl="1">
              <a:lnSpc>
                <a:spcPct val="90000"/>
              </a:lnSpc>
              <a:buFont typeface="Wingdings" pitchFamily="2" charset="2"/>
              <a:buChar char="§"/>
            </a:pPr>
            <a:r>
              <a:rPr lang="en-US" altLang="en-US" sz="3400" dirty="0">
                <a:solidFill>
                  <a:srgbClr val="0070C0"/>
                </a:solidFill>
              </a:rPr>
              <a:t> </a:t>
            </a:r>
            <a:r>
              <a:rPr lang="en-US" altLang="en-US" sz="3400" b="1" dirty="0">
                <a:solidFill>
                  <a:srgbClr val="0070C0"/>
                </a:solidFill>
              </a:rPr>
              <a:t>authentic</a:t>
            </a:r>
          </a:p>
          <a:p>
            <a:pPr lvl="1">
              <a:lnSpc>
                <a:spcPct val="90000"/>
              </a:lnSpc>
              <a:buFont typeface="Wingdings" pitchFamily="2" charset="2"/>
              <a:buChar char="§"/>
            </a:pPr>
            <a:r>
              <a:rPr lang="en-US" altLang="en-US" sz="3400" dirty="0">
                <a:solidFill>
                  <a:srgbClr val="0070C0"/>
                </a:solidFill>
              </a:rPr>
              <a:t> complete</a:t>
            </a:r>
          </a:p>
          <a:p>
            <a:pPr>
              <a:lnSpc>
                <a:spcPct val="90000"/>
              </a:lnSpc>
              <a:buFont typeface="Wingdings" pitchFamily="2" charset="2"/>
              <a:buChar char="§"/>
            </a:pPr>
            <a:r>
              <a:rPr lang="en-US" altLang="en-US" sz="3400" dirty="0">
                <a:solidFill>
                  <a:srgbClr val="0070C0"/>
                </a:solidFill>
              </a:rPr>
              <a:t>Created during the regular course of business</a:t>
            </a:r>
          </a:p>
          <a:p>
            <a:pPr>
              <a:lnSpc>
                <a:spcPct val="90000"/>
              </a:lnSpc>
              <a:buFont typeface="Wingdings" pitchFamily="2" charset="2"/>
              <a:buChar char="§"/>
            </a:pPr>
            <a:r>
              <a:rPr lang="en-US" altLang="en-US" sz="3400" dirty="0" smtClean="0">
                <a:solidFill>
                  <a:srgbClr val="0070C0"/>
                </a:solidFill>
              </a:rPr>
              <a:t>Follow established procedures </a:t>
            </a:r>
            <a:endParaRPr lang="en-US" altLang="en-US" sz="3400" dirty="0">
              <a:solidFill>
                <a:srgbClr val="0070C0"/>
              </a:solidFill>
            </a:endParaRPr>
          </a:p>
          <a:p>
            <a:pPr>
              <a:lnSpc>
                <a:spcPct val="90000"/>
              </a:lnSpc>
              <a:buFont typeface="Wingdings" pitchFamily="2" charset="2"/>
              <a:buChar char="§"/>
            </a:pPr>
            <a:r>
              <a:rPr lang="en-US" altLang="en-US" sz="3400" b="1" dirty="0">
                <a:solidFill>
                  <a:srgbClr val="0070C0"/>
                </a:solidFill>
              </a:rPr>
              <a:t>Audit </a:t>
            </a:r>
            <a:r>
              <a:rPr lang="en-US" altLang="en-US" sz="3400" b="1" dirty="0" smtClean="0">
                <a:solidFill>
                  <a:srgbClr val="0070C0"/>
                </a:solidFill>
              </a:rPr>
              <a:t>trails and Chain of custody</a:t>
            </a:r>
            <a:endParaRPr lang="en-US" altLang="en-US" sz="3400" b="1" dirty="0">
              <a:solidFill>
                <a:srgbClr val="0070C0"/>
              </a:solidFill>
            </a:endParaRPr>
          </a:p>
          <a:p>
            <a:pPr>
              <a:lnSpc>
                <a:spcPct val="90000"/>
              </a:lnSpc>
              <a:buFont typeface="Wingdings" pitchFamily="2" charset="2"/>
              <a:buChar char="§"/>
            </a:pPr>
            <a:r>
              <a:rPr lang="en-US" altLang="en-US" sz="3400" dirty="0">
                <a:solidFill>
                  <a:srgbClr val="0070C0"/>
                </a:solidFill>
              </a:rPr>
              <a:t>Timeliness</a:t>
            </a:r>
          </a:p>
          <a:p>
            <a:pPr marL="114300" indent="0">
              <a:buNone/>
            </a:pPr>
            <a:endParaRPr lang="en-US" altLang="en-US" dirty="0" smtClean="0">
              <a:solidFill>
                <a:srgbClr val="0070C0"/>
              </a:solidFill>
            </a:endParaRPr>
          </a:p>
        </p:txBody>
      </p:sp>
    </p:spTree>
    <p:extLst>
      <p:ext uri="{BB962C8B-B14F-4D97-AF65-F5344CB8AC3E}">
        <p14:creationId xmlns:p14="http://schemas.microsoft.com/office/powerpoint/2010/main" val="3491935322"/>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marL="484632" eaLnBrk="1" fontAlgn="auto" hangingPunct="1">
              <a:spcAft>
                <a:spcPts val="0"/>
              </a:spcAft>
              <a:defRPr/>
            </a:pPr>
            <a:r>
              <a:rPr lang="en-US" sz="4000" b="1" dirty="0" smtClean="0">
                <a:solidFill>
                  <a:schemeClr val="accent1">
                    <a:tint val="83000"/>
                    <a:satMod val="150000"/>
                  </a:schemeClr>
                </a:solidFill>
                <a:effectLst/>
              </a:rPr>
              <a:t>Alphabet Soup of options</a:t>
            </a:r>
          </a:p>
        </p:txBody>
      </p:sp>
      <p:sp>
        <p:nvSpPr>
          <p:cNvPr id="28675" name="Rectangle 3"/>
          <p:cNvSpPr>
            <a:spLocks noGrp="1" noChangeArrowheads="1"/>
          </p:cNvSpPr>
          <p:nvPr>
            <p:ph idx="1"/>
          </p:nvPr>
        </p:nvSpPr>
        <p:spPr>
          <a:xfrm>
            <a:off x="457200" y="1882775"/>
            <a:ext cx="8229600" cy="4572000"/>
          </a:xfrm>
        </p:spPr>
        <p:txBody>
          <a:bodyPr>
            <a:normAutofit fontScale="85000" lnSpcReduction="20000"/>
          </a:bodyPr>
          <a:lstStyle/>
          <a:p>
            <a:pPr>
              <a:buFont typeface="Arial" charset="0"/>
              <a:buChar char="•"/>
            </a:pPr>
            <a:r>
              <a:rPr lang="en-US" altLang="en-US" sz="3500" b="1" dirty="0">
                <a:solidFill>
                  <a:srgbClr val="7030A0"/>
                </a:solidFill>
                <a:cs typeface="Arial" charset="0"/>
              </a:rPr>
              <a:t>ECF</a:t>
            </a:r>
            <a:r>
              <a:rPr lang="en-US" altLang="en-US" sz="3500" dirty="0">
                <a:solidFill>
                  <a:srgbClr val="7030A0"/>
                </a:solidFill>
                <a:cs typeface="Arial" charset="0"/>
              </a:rPr>
              <a:t> —Electronic Case </a:t>
            </a:r>
            <a:r>
              <a:rPr lang="en-US" altLang="en-US" sz="3500" dirty="0" smtClean="0">
                <a:solidFill>
                  <a:srgbClr val="7030A0"/>
                </a:solidFill>
                <a:cs typeface="Arial" charset="0"/>
              </a:rPr>
              <a:t>Filing</a:t>
            </a:r>
            <a:endParaRPr lang="en-US" altLang="en-US" sz="3500" b="1" dirty="0" smtClean="0">
              <a:solidFill>
                <a:srgbClr val="0070C0"/>
              </a:solidFill>
              <a:cs typeface="Arial" charset="0"/>
            </a:endParaRPr>
          </a:p>
          <a:p>
            <a:pPr eaLnBrk="1" hangingPunct="1">
              <a:buFont typeface="Arial" charset="0"/>
              <a:buChar char="•"/>
            </a:pPr>
            <a:r>
              <a:rPr lang="en-US" altLang="en-US" sz="3500" b="1" dirty="0" smtClean="0">
                <a:solidFill>
                  <a:srgbClr val="0070C0"/>
                </a:solidFill>
                <a:cs typeface="Arial" charset="0"/>
              </a:rPr>
              <a:t>EIS</a:t>
            </a:r>
            <a:r>
              <a:rPr lang="en-US" altLang="en-US" sz="3500" dirty="0" smtClean="0">
                <a:solidFill>
                  <a:srgbClr val="0070C0"/>
                </a:solidFill>
                <a:cs typeface="Arial" charset="0"/>
              </a:rPr>
              <a:t> —Electronic Information System</a:t>
            </a:r>
          </a:p>
          <a:p>
            <a:pPr eaLnBrk="1" hangingPunct="1">
              <a:buFont typeface="Arial" charset="0"/>
              <a:buChar char="•"/>
            </a:pPr>
            <a:r>
              <a:rPr lang="en-US" altLang="en-US" sz="3500" b="1" dirty="0" smtClean="0">
                <a:solidFill>
                  <a:schemeClr val="bg2">
                    <a:lumMod val="50000"/>
                  </a:schemeClr>
                </a:solidFill>
                <a:cs typeface="Arial" charset="0"/>
              </a:rPr>
              <a:t>EDMS</a:t>
            </a:r>
            <a:r>
              <a:rPr lang="en-US" altLang="en-US" sz="3500" dirty="0" smtClean="0">
                <a:solidFill>
                  <a:schemeClr val="bg2">
                    <a:lumMod val="50000"/>
                  </a:schemeClr>
                </a:solidFill>
                <a:cs typeface="Arial" charset="0"/>
              </a:rPr>
              <a:t> —Electronic Document Management System</a:t>
            </a:r>
          </a:p>
          <a:p>
            <a:pPr eaLnBrk="1" hangingPunct="1">
              <a:buFont typeface="Arial" charset="0"/>
              <a:buChar char="•"/>
            </a:pPr>
            <a:r>
              <a:rPr lang="en-US" altLang="en-US" sz="3500" b="1" dirty="0" smtClean="0">
                <a:solidFill>
                  <a:schemeClr val="accent3">
                    <a:lumMod val="75000"/>
                  </a:schemeClr>
                </a:solidFill>
                <a:cs typeface="Arial" charset="0"/>
              </a:rPr>
              <a:t>ERMS</a:t>
            </a:r>
            <a:r>
              <a:rPr lang="en-US" altLang="en-US" sz="3500" dirty="0" smtClean="0">
                <a:solidFill>
                  <a:schemeClr val="accent3">
                    <a:lumMod val="75000"/>
                  </a:schemeClr>
                </a:solidFill>
                <a:cs typeface="Arial" charset="0"/>
              </a:rPr>
              <a:t> —Electronic Record Management System </a:t>
            </a:r>
          </a:p>
          <a:p>
            <a:pPr eaLnBrk="1" hangingPunct="1">
              <a:buFont typeface="Arial" charset="0"/>
              <a:buChar char="•"/>
            </a:pPr>
            <a:r>
              <a:rPr lang="en-US" altLang="en-US" sz="3500" b="1" dirty="0" smtClean="0">
                <a:solidFill>
                  <a:srgbClr val="C00000"/>
                </a:solidFill>
                <a:cs typeface="Arial" charset="0"/>
              </a:rPr>
              <a:t>ECM</a:t>
            </a:r>
            <a:r>
              <a:rPr lang="en-US" altLang="en-US" sz="3500" dirty="0" smtClean="0">
                <a:solidFill>
                  <a:srgbClr val="C00000"/>
                </a:solidFill>
                <a:cs typeface="Arial" charset="0"/>
              </a:rPr>
              <a:t> —Enterprise Content Management</a:t>
            </a:r>
          </a:p>
          <a:p>
            <a:pPr marL="114300" indent="0" eaLnBrk="1" hangingPunct="1">
              <a:buNone/>
            </a:pPr>
            <a:endParaRPr lang="en-US" altLang="en-US" sz="3500" dirty="0" smtClean="0">
              <a:cs typeface="Arial" charset="0"/>
            </a:endParaRPr>
          </a:p>
          <a:p>
            <a:pPr marL="114300" indent="0" eaLnBrk="1" hangingPunct="1">
              <a:buNone/>
            </a:pPr>
            <a:r>
              <a:rPr lang="en-US" altLang="en-US" sz="3500" u="sng" dirty="0" smtClean="0">
                <a:solidFill>
                  <a:srgbClr val="00B050"/>
                </a:solidFill>
                <a:cs typeface="Arial" charset="0"/>
              </a:rPr>
              <a:t>What you want to do with your Electronic Records </a:t>
            </a:r>
            <a:r>
              <a:rPr lang="en-US" altLang="en-US" sz="3500" dirty="0" smtClean="0">
                <a:solidFill>
                  <a:srgbClr val="00B050"/>
                </a:solidFill>
                <a:cs typeface="Arial" charset="0"/>
              </a:rPr>
              <a:t>/ Data / Information will </a:t>
            </a:r>
            <a:r>
              <a:rPr lang="en-US" altLang="en-US" sz="3500" u="sng" dirty="0" smtClean="0">
                <a:solidFill>
                  <a:srgbClr val="00B050"/>
                </a:solidFill>
                <a:cs typeface="Arial" charset="0"/>
              </a:rPr>
              <a:t>impact which option you choose</a:t>
            </a:r>
          </a:p>
          <a:p>
            <a:pPr eaLnBrk="1" hangingPunct="1">
              <a:buFont typeface="Wingdings 2" pitchFamily="18" charset="2"/>
              <a:buNone/>
            </a:pPr>
            <a:endParaRPr lang="en-US" altLang="en-US" sz="2800" dirty="0" smtClean="0">
              <a:latin typeface="Arial" charset="0"/>
              <a:cs typeface="Arial" charset="0"/>
            </a:endParaRPr>
          </a:p>
        </p:txBody>
      </p:sp>
      <p:sp>
        <p:nvSpPr>
          <p:cNvPr id="4" name="TextBox 3"/>
          <p:cNvSpPr txBox="1"/>
          <p:nvPr/>
        </p:nvSpPr>
        <p:spPr>
          <a:xfrm>
            <a:off x="228600" y="6437360"/>
            <a:ext cx="8534400" cy="338554"/>
          </a:xfrm>
          <a:prstGeom prst="rect">
            <a:avLst/>
          </a:prstGeom>
          <a:noFill/>
        </p:spPr>
        <p:txBody>
          <a:bodyPr wrap="square" rtlCol="0">
            <a:spAutoFit/>
          </a:bodyPr>
          <a:lstStyle/>
          <a:p>
            <a:pPr marL="114300" indent="0" algn="ctr">
              <a:buNone/>
            </a:pPr>
            <a:r>
              <a:rPr lang="en-US" altLang="en-US" sz="1600" dirty="0">
                <a:solidFill>
                  <a:srgbClr val="C00000"/>
                </a:solidFill>
              </a:rPr>
              <a:t>Some content by Steve Adams (Presentation to NAGARA - Indianapolis, given on July 11, 2013)</a:t>
            </a:r>
          </a:p>
        </p:txBody>
      </p:sp>
    </p:spTree>
    <p:extLst>
      <p:ext uri="{BB962C8B-B14F-4D97-AF65-F5344CB8AC3E}">
        <p14:creationId xmlns:p14="http://schemas.microsoft.com/office/powerpoint/2010/main" val="344930144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normAutofit/>
          </a:bodyPr>
          <a:lstStyle/>
          <a:p>
            <a:pPr marL="484632" eaLnBrk="1" fontAlgn="auto" hangingPunct="1">
              <a:spcAft>
                <a:spcPts val="0"/>
              </a:spcAft>
              <a:defRPr/>
            </a:pPr>
            <a:r>
              <a:rPr lang="en-US" sz="4000" b="1" dirty="0" smtClean="0">
                <a:solidFill>
                  <a:schemeClr val="accent1">
                    <a:tint val="83000"/>
                    <a:satMod val="150000"/>
                  </a:schemeClr>
                </a:solidFill>
                <a:effectLst/>
              </a:rPr>
              <a:t>Electronic Case Filing – ECF</a:t>
            </a:r>
          </a:p>
        </p:txBody>
      </p:sp>
      <p:sp>
        <p:nvSpPr>
          <p:cNvPr id="45059" name="Rectangle 3"/>
          <p:cNvSpPr>
            <a:spLocks noGrp="1" noChangeArrowheads="1"/>
          </p:cNvSpPr>
          <p:nvPr>
            <p:ph idx="1"/>
          </p:nvPr>
        </p:nvSpPr>
        <p:spPr>
          <a:xfrm>
            <a:off x="457200" y="1600200"/>
            <a:ext cx="8229600" cy="4572000"/>
          </a:xfrm>
        </p:spPr>
        <p:txBody>
          <a:bodyPr>
            <a:noAutofit/>
          </a:bodyPr>
          <a:lstStyle/>
          <a:p>
            <a:pPr marL="448056" indent="-384048" eaLnBrk="1" fontAlgn="auto" hangingPunct="1">
              <a:spcAft>
                <a:spcPts val="0"/>
              </a:spcAft>
              <a:buFont typeface="Arial" pitchFamily="34" charset="0"/>
              <a:buChar char="•"/>
              <a:defRPr/>
            </a:pPr>
            <a:r>
              <a:rPr lang="en-US" sz="2800" b="1" dirty="0" smtClean="0">
                <a:solidFill>
                  <a:srgbClr val="7030A0"/>
                </a:solidFill>
                <a:cs typeface="Arial" pitchFamily="34" charset="0"/>
              </a:rPr>
              <a:t>Electronic Case Filing (ECF) </a:t>
            </a:r>
            <a:r>
              <a:rPr lang="en-US" sz="2800" dirty="0" smtClean="0">
                <a:solidFill>
                  <a:srgbClr val="7030A0"/>
                </a:solidFill>
                <a:cs typeface="Arial" pitchFamily="34" charset="0"/>
              </a:rPr>
              <a:t>occurs when the </a:t>
            </a:r>
            <a:r>
              <a:rPr lang="en-US" sz="2800" u="sng" dirty="0" smtClean="0">
                <a:solidFill>
                  <a:srgbClr val="7030A0"/>
                </a:solidFill>
                <a:cs typeface="Arial" pitchFamily="34" charset="0"/>
              </a:rPr>
              <a:t>documents themselves are filed electronically by scanning paper</a:t>
            </a:r>
            <a:r>
              <a:rPr lang="en-US" sz="2800" dirty="0" smtClean="0">
                <a:solidFill>
                  <a:srgbClr val="7030A0"/>
                </a:solidFill>
                <a:cs typeface="Arial" pitchFamily="34" charset="0"/>
              </a:rPr>
              <a:t>, or through the </a:t>
            </a:r>
            <a:r>
              <a:rPr lang="en-US" sz="2800" u="sng" dirty="0" smtClean="0">
                <a:solidFill>
                  <a:srgbClr val="7030A0"/>
                </a:solidFill>
                <a:cs typeface="Arial" pitchFamily="34" charset="0"/>
              </a:rPr>
              <a:t>maintenance of documents created and transmitted electronically</a:t>
            </a:r>
            <a:r>
              <a:rPr lang="en-US" sz="2800" dirty="0" smtClean="0">
                <a:solidFill>
                  <a:srgbClr val="7030A0"/>
                </a:solidFill>
                <a:cs typeface="Arial" pitchFamily="34" charset="0"/>
              </a:rPr>
              <a:t>.</a:t>
            </a:r>
          </a:p>
          <a:p>
            <a:pPr marL="448056" indent="-384048" eaLnBrk="1" fontAlgn="auto" hangingPunct="1">
              <a:spcAft>
                <a:spcPts val="0"/>
              </a:spcAft>
              <a:buFont typeface="Arial" pitchFamily="34" charset="0"/>
              <a:buChar char="•"/>
              <a:defRPr/>
            </a:pPr>
            <a:r>
              <a:rPr lang="en-US" sz="2800" dirty="0" smtClean="0">
                <a:solidFill>
                  <a:srgbClr val="7030A0"/>
                </a:solidFill>
                <a:cs typeface="Arial" pitchFamily="34" charset="0"/>
              </a:rPr>
              <a:t>The case file </a:t>
            </a:r>
            <a:r>
              <a:rPr lang="en-US" sz="2800" u="sng" dirty="0" smtClean="0">
                <a:solidFill>
                  <a:srgbClr val="7030A0"/>
                </a:solidFill>
                <a:cs typeface="Arial" pitchFamily="34" charset="0"/>
              </a:rPr>
              <a:t>containing the stream of documents accumulated about a particular transaction or project</a:t>
            </a:r>
            <a:r>
              <a:rPr lang="en-US" sz="2800" dirty="0" smtClean="0">
                <a:solidFill>
                  <a:srgbClr val="7030A0"/>
                </a:solidFill>
                <a:cs typeface="Arial" pitchFamily="34" charset="0"/>
              </a:rPr>
              <a:t> is the primary repository of all information about that transaction.</a:t>
            </a:r>
          </a:p>
          <a:p>
            <a:pPr marL="448056" indent="-384048">
              <a:defRPr/>
            </a:pPr>
            <a:r>
              <a:rPr lang="en-US" sz="2800" b="1" dirty="0" smtClean="0">
                <a:solidFill>
                  <a:srgbClr val="7030A0"/>
                </a:solidFill>
              </a:rPr>
              <a:t>ECF Tracks only One-type </a:t>
            </a:r>
            <a:r>
              <a:rPr lang="en-US" sz="2800" b="1" dirty="0">
                <a:solidFill>
                  <a:srgbClr val="7030A0"/>
                </a:solidFill>
              </a:rPr>
              <a:t>of </a:t>
            </a:r>
            <a:r>
              <a:rPr lang="en-US" sz="2800" b="1" dirty="0" smtClean="0">
                <a:solidFill>
                  <a:srgbClr val="7030A0"/>
                </a:solidFill>
              </a:rPr>
              <a:t>records</a:t>
            </a:r>
          </a:p>
          <a:p>
            <a:pPr marL="448056" indent="-384048">
              <a:defRPr/>
            </a:pPr>
            <a:endParaRPr lang="en-US" sz="3200" dirty="0" smtClean="0">
              <a:solidFill>
                <a:srgbClr val="7030A0"/>
              </a:solidFill>
              <a:cs typeface="Arial" pitchFamily="34" charset="0"/>
            </a:endParaRPr>
          </a:p>
        </p:txBody>
      </p:sp>
      <p:sp>
        <p:nvSpPr>
          <p:cNvPr id="4" name="TextBox 3"/>
          <p:cNvSpPr txBox="1"/>
          <p:nvPr/>
        </p:nvSpPr>
        <p:spPr>
          <a:xfrm>
            <a:off x="228600" y="6437360"/>
            <a:ext cx="8534400" cy="338554"/>
          </a:xfrm>
          <a:prstGeom prst="rect">
            <a:avLst/>
          </a:prstGeom>
          <a:noFill/>
        </p:spPr>
        <p:txBody>
          <a:bodyPr wrap="square" rtlCol="0">
            <a:spAutoFit/>
          </a:bodyPr>
          <a:lstStyle/>
          <a:p>
            <a:pPr marL="114300" indent="0" algn="ctr">
              <a:buNone/>
            </a:pPr>
            <a:r>
              <a:rPr lang="en-US" altLang="en-US" sz="1600" dirty="0">
                <a:solidFill>
                  <a:srgbClr val="C00000"/>
                </a:solidFill>
              </a:rPr>
              <a:t>Steve Adams (From presentation to NAGARA - Indianapolis, given on July 11, 2013)</a:t>
            </a:r>
          </a:p>
        </p:txBody>
      </p:sp>
    </p:spTree>
    <p:extLst>
      <p:ext uri="{BB962C8B-B14F-4D97-AF65-F5344CB8AC3E}">
        <p14:creationId xmlns:p14="http://schemas.microsoft.com/office/powerpoint/2010/main" val="264933708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normAutofit fontScale="90000"/>
          </a:bodyPr>
          <a:lstStyle/>
          <a:p>
            <a:pPr marL="484632" eaLnBrk="1" fontAlgn="auto" hangingPunct="1">
              <a:spcAft>
                <a:spcPts val="0"/>
              </a:spcAft>
              <a:defRPr/>
            </a:pPr>
            <a:r>
              <a:rPr lang="en-US" sz="4000" b="1" dirty="0" smtClean="0">
                <a:solidFill>
                  <a:schemeClr val="accent1">
                    <a:tint val="83000"/>
                    <a:satMod val="150000"/>
                  </a:schemeClr>
                </a:solidFill>
                <a:effectLst/>
              </a:rPr>
              <a:t>Electronic Information Systems – EIS</a:t>
            </a:r>
            <a:br>
              <a:rPr lang="en-US" sz="4000" b="1" dirty="0" smtClean="0">
                <a:solidFill>
                  <a:schemeClr val="accent1">
                    <a:tint val="83000"/>
                    <a:satMod val="150000"/>
                  </a:schemeClr>
                </a:solidFill>
                <a:effectLst/>
              </a:rPr>
            </a:br>
            <a:r>
              <a:rPr lang="en-US" sz="4000" b="1" dirty="0" smtClean="0">
                <a:solidFill>
                  <a:schemeClr val="accent1">
                    <a:tint val="83000"/>
                    <a:satMod val="150000"/>
                  </a:schemeClr>
                </a:solidFill>
              </a:rPr>
              <a:t>(Databases)</a:t>
            </a:r>
            <a:endParaRPr lang="en-US" sz="4000" b="1" dirty="0" smtClean="0">
              <a:solidFill>
                <a:schemeClr val="accent1">
                  <a:tint val="83000"/>
                  <a:satMod val="150000"/>
                </a:schemeClr>
              </a:solidFill>
              <a:effectLst/>
            </a:endParaRPr>
          </a:p>
        </p:txBody>
      </p:sp>
      <p:sp>
        <p:nvSpPr>
          <p:cNvPr id="29699" name="Rectangle 3"/>
          <p:cNvSpPr>
            <a:spLocks noGrp="1" noChangeArrowheads="1"/>
          </p:cNvSpPr>
          <p:nvPr>
            <p:ph idx="1"/>
          </p:nvPr>
        </p:nvSpPr>
        <p:spPr>
          <a:xfrm>
            <a:off x="457200" y="1882775"/>
            <a:ext cx="8229600" cy="4572000"/>
          </a:xfrm>
        </p:spPr>
        <p:txBody>
          <a:bodyPr>
            <a:normAutofit/>
          </a:bodyPr>
          <a:lstStyle/>
          <a:p>
            <a:pPr eaLnBrk="1" hangingPunct="1">
              <a:buFont typeface="Arial" charset="0"/>
              <a:buChar char="•"/>
            </a:pPr>
            <a:r>
              <a:rPr lang="en-US" altLang="en-US" sz="3200" dirty="0" smtClean="0">
                <a:solidFill>
                  <a:srgbClr val="0070C0"/>
                </a:solidFill>
                <a:cs typeface="Arial" charset="0"/>
              </a:rPr>
              <a:t>An electronic information system (EIS) is an </a:t>
            </a:r>
            <a:r>
              <a:rPr lang="en-US" altLang="en-US" sz="3200" b="1" dirty="0" smtClean="0">
                <a:solidFill>
                  <a:srgbClr val="0070C0"/>
                </a:solidFill>
                <a:cs typeface="Arial" charset="0"/>
              </a:rPr>
              <a:t>automated system </a:t>
            </a:r>
            <a:r>
              <a:rPr lang="en-US" altLang="en-US" sz="3200" dirty="0" smtClean="0">
                <a:solidFill>
                  <a:srgbClr val="0070C0"/>
                </a:solidFill>
                <a:cs typeface="Arial" charset="0"/>
              </a:rPr>
              <a:t>that </a:t>
            </a:r>
            <a:r>
              <a:rPr lang="en-US" altLang="en-US" sz="3200" u="sng" dirty="0" smtClean="0">
                <a:solidFill>
                  <a:srgbClr val="0070C0"/>
                </a:solidFill>
                <a:cs typeface="Arial" charset="0"/>
              </a:rPr>
              <a:t>contains and provides access to records</a:t>
            </a:r>
            <a:r>
              <a:rPr lang="en-US" altLang="en-US" sz="3200" dirty="0" smtClean="0">
                <a:solidFill>
                  <a:srgbClr val="0070C0"/>
                </a:solidFill>
                <a:cs typeface="Arial" charset="0"/>
              </a:rPr>
              <a:t> and other information</a:t>
            </a:r>
          </a:p>
          <a:p>
            <a:pPr eaLnBrk="1" hangingPunct="1">
              <a:buFont typeface="Arial" charset="0"/>
              <a:buChar char="•"/>
            </a:pPr>
            <a:endParaRPr lang="en-US" altLang="en-US" sz="1400" dirty="0" smtClean="0">
              <a:solidFill>
                <a:srgbClr val="0070C0"/>
              </a:solidFill>
              <a:cs typeface="Arial" charset="0"/>
            </a:endParaRPr>
          </a:p>
          <a:p>
            <a:pPr eaLnBrk="1" hangingPunct="1">
              <a:buFont typeface="Arial" charset="0"/>
              <a:buChar char="•"/>
            </a:pPr>
            <a:r>
              <a:rPr lang="en-US" altLang="en-US" sz="3200" dirty="0" smtClean="0">
                <a:solidFill>
                  <a:srgbClr val="0070C0"/>
                </a:solidFill>
                <a:cs typeface="Arial" charset="0"/>
              </a:rPr>
              <a:t>It </a:t>
            </a:r>
            <a:r>
              <a:rPr lang="en-US" altLang="en-US" sz="3200" u="sng" dirty="0" smtClean="0">
                <a:solidFill>
                  <a:srgbClr val="0070C0"/>
                </a:solidFill>
                <a:cs typeface="Arial" charset="0"/>
              </a:rPr>
              <a:t>captures (creates) information</a:t>
            </a:r>
            <a:r>
              <a:rPr lang="en-US" altLang="en-US" sz="3200" dirty="0" smtClean="0">
                <a:solidFill>
                  <a:srgbClr val="0070C0"/>
                </a:solidFill>
                <a:cs typeface="Arial" charset="0"/>
              </a:rPr>
              <a:t>, but unlike an electronic records management system, it does </a:t>
            </a:r>
            <a:r>
              <a:rPr lang="en-US" altLang="en-US" sz="3200" b="1" dirty="0" smtClean="0">
                <a:solidFill>
                  <a:srgbClr val="0070C0"/>
                </a:solidFill>
                <a:cs typeface="Arial" charset="0"/>
              </a:rPr>
              <a:t>not manage information throughout the lifecycle</a:t>
            </a:r>
            <a:r>
              <a:rPr lang="en-US" altLang="en-US" sz="3200" dirty="0" smtClean="0">
                <a:solidFill>
                  <a:srgbClr val="0070C0"/>
                </a:solidFill>
                <a:cs typeface="Arial" charset="0"/>
              </a:rPr>
              <a:t> </a:t>
            </a:r>
          </a:p>
          <a:p>
            <a:pPr eaLnBrk="1" hangingPunct="1">
              <a:buFont typeface="Arial" charset="0"/>
              <a:buChar char="•"/>
            </a:pPr>
            <a:r>
              <a:rPr lang="en-US" altLang="en-US" sz="3200" b="1" dirty="0" smtClean="0">
                <a:solidFill>
                  <a:srgbClr val="0070C0"/>
                </a:solidFill>
                <a:cs typeface="Arial" charset="0"/>
              </a:rPr>
              <a:t>Databases</a:t>
            </a:r>
            <a:r>
              <a:rPr lang="en-US" altLang="en-US" sz="3200" dirty="0" smtClean="0">
                <a:solidFill>
                  <a:srgbClr val="0070C0"/>
                </a:solidFill>
                <a:cs typeface="Arial" charset="0"/>
              </a:rPr>
              <a:t> are most common types of EIS</a:t>
            </a:r>
          </a:p>
        </p:txBody>
      </p:sp>
      <p:sp>
        <p:nvSpPr>
          <p:cNvPr id="4" name="TextBox 3"/>
          <p:cNvSpPr txBox="1"/>
          <p:nvPr/>
        </p:nvSpPr>
        <p:spPr>
          <a:xfrm>
            <a:off x="228600" y="6437360"/>
            <a:ext cx="8534400" cy="338554"/>
          </a:xfrm>
          <a:prstGeom prst="rect">
            <a:avLst/>
          </a:prstGeom>
          <a:noFill/>
        </p:spPr>
        <p:txBody>
          <a:bodyPr wrap="square" rtlCol="0">
            <a:spAutoFit/>
          </a:bodyPr>
          <a:lstStyle/>
          <a:p>
            <a:pPr marL="114300" indent="0" algn="ctr">
              <a:buNone/>
            </a:pPr>
            <a:r>
              <a:rPr lang="en-US" altLang="en-US" sz="1600" dirty="0">
                <a:solidFill>
                  <a:srgbClr val="C00000"/>
                </a:solidFill>
              </a:rPr>
              <a:t>Some content by Steve Adams (Presentation to NAGARA - Indianapolis, given on July 11, 2013)</a:t>
            </a:r>
          </a:p>
        </p:txBody>
      </p:sp>
    </p:spTree>
    <p:extLst>
      <p:ext uri="{BB962C8B-B14F-4D97-AF65-F5344CB8AC3E}">
        <p14:creationId xmlns:p14="http://schemas.microsoft.com/office/powerpoint/2010/main" val="325078975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267494"/>
            <a:ext cx="8229600" cy="1332706"/>
          </a:xfrm>
        </p:spPr>
        <p:txBody>
          <a:bodyPr>
            <a:normAutofit/>
          </a:bodyPr>
          <a:lstStyle/>
          <a:p>
            <a:pPr marL="484632" eaLnBrk="1" fontAlgn="auto" hangingPunct="1">
              <a:spcAft>
                <a:spcPts val="0"/>
              </a:spcAft>
              <a:defRPr/>
            </a:pPr>
            <a:r>
              <a:rPr lang="en-US" sz="3600" b="1" dirty="0" smtClean="0">
                <a:solidFill>
                  <a:schemeClr val="accent1">
                    <a:tint val="83000"/>
                    <a:satMod val="150000"/>
                  </a:schemeClr>
                </a:solidFill>
                <a:effectLst/>
              </a:rPr>
              <a:t>Electronic Document </a:t>
            </a:r>
            <a:br>
              <a:rPr lang="en-US" sz="3600" b="1" dirty="0" smtClean="0">
                <a:solidFill>
                  <a:schemeClr val="accent1">
                    <a:tint val="83000"/>
                    <a:satMod val="150000"/>
                  </a:schemeClr>
                </a:solidFill>
                <a:effectLst/>
              </a:rPr>
            </a:br>
            <a:r>
              <a:rPr lang="en-US" sz="3600" b="1" dirty="0" smtClean="0">
                <a:solidFill>
                  <a:schemeClr val="accent1">
                    <a:tint val="83000"/>
                    <a:satMod val="150000"/>
                  </a:schemeClr>
                </a:solidFill>
                <a:effectLst/>
              </a:rPr>
              <a:t>Management Systems  - EDMS</a:t>
            </a:r>
          </a:p>
        </p:txBody>
      </p:sp>
      <p:sp>
        <p:nvSpPr>
          <p:cNvPr id="41987" name="Rectangle 3"/>
          <p:cNvSpPr>
            <a:spLocks noGrp="1" noChangeArrowheads="1"/>
          </p:cNvSpPr>
          <p:nvPr>
            <p:ph idx="1"/>
          </p:nvPr>
        </p:nvSpPr>
        <p:spPr>
          <a:xfrm>
            <a:off x="457200" y="1676400"/>
            <a:ext cx="8229600" cy="4778375"/>
          </a:xfrm>
        </p:spPr>
        <p:txBody>
          <a:bodyPr>
            <a:normAutofit fontScale="92500"/>
          </a:bodyPr>
          <a:lstStyle/>
          <a:p>
            <a:pPr marL="448056" indent="-384048" eaLnBrk="1" fontAlgn="auto" hangingPunct="1">
              <a:spcAft>
                <a:spcPts val="0"/>
              </a:spcAft>
              <a:buFont typeface="Arial" pitchFamily="34" charset="0"/>
              <a:buChar char="•"/>
              <a:defRPr/>
            </a:pPr>
            <a:r>
              <a:rPr lang="en-US" sz="2200" dirty="0" smtClean="0">
                <a:solidFill>
                  <a:schemeClr val="accent1">
                    <a:lumMod val="75000"/>
                  </a:schemeClr>
                </a:solidFill>
                <a:cs typeface="Arial" pitchFamily="34" charset="0"/>
              </a:rPr>
              <a:t>An </a:t>
            </a:r>
            <a:r>
              <a:rPr lang="en-US" sz="2200" b="1" dirty="0" smtClean="0">
                <a:solidFill>
                  <a:schemeClr val="accent1">
                    <a:lumMod val="75000"/>
                  </a:schemeClr>
                </a:solidFill>
                <a:cs typeface="Arial" pitchFamily="34" charset="0"/>
              </a:rPr>
              <a:t>electronic document management system (EDMS) </a:t>
            </a:r>
            <a:r>
              <a:rPr lang="en-US" sz="2200" dirty="0" smtClean="0">
                <a:solidFill>
                  <a:schemeClr val="accent1">
                    <a:lumMod val="75000"/>
                  </a:schemeClr>
                </a:solidFill>
                <a:cs typeface="Arial" pitchFamily="34" charset="0"/>
              </a:rPr>
              <a:t>is a set of software / hardware applications that </a:t>
            </a:r>
            <a:r>
              <a:rPr lang="en-US" sz="2200" u="sng" dirty="0" smtClean="0">
                <a:solidFill>
                  <a:schemeClr val="accent1">
                    <a:lumMod val="75000"/>
                  </a:schemeClr>
                </a:solidFill>
                <a:cs typeface="Arial" pitchFamily="34" charset="0"/>
              </a:rPr>
              <a:t>provides for the management of documents</a:t>
            </a:r>
            <a:endParaRPr lang="en-US" sz="2200" dirty="0" smtClean="0">
              <a:solidFill>
                <a:schemeClr val="accent1">
                  <a:lumMod val="75000"/>
                </a:schemeClr>
              </a:solidFill>
              <a:cs typeface="Arial" pitchFamily="34" charset="0"/>
            </a:endParaRPr>
          </a:p>
          <a:p>
            <a:pPr marL="448056" indent="-384048" eaLnBrk="1" fontAlgn="auto" hangingPunct="1">
              <a:spcAft>
                <a:spcPts val="0"/>
              </a:spcAft>
              <a:buFont typeface="Arial" pitchFamily="34" charset="0"/>
              <a:buChar char="•"/>
              <a:defRPr/>
            </a:pPr>
            <a:r>
              <a:rPr lang="en-US" sz="2200" dirty="0" smtClean="0">
                <a:solidFill>
                  <a:schemeClr val="accent1">
                    <a:lumMod val="75000"/>
                  </a:schemeClr>
                </a:solidFill>
                <a:cs typeface="Arial" pitchFamily="34" charset="0"/>
              </a:rPr>
              <a:t>Among its capabilities:</a:t>
            </a:r>
          </a:p>
          <a:p>
            <a:pPr marL="822960" lvl="1" eaLnBrk="1" fontAlgn="auto" hangingPunct="1">
              <a:spcAft>
                <a:spcPts val="0"/>
              </a:spcAft>
              <a:buFont typeface="Arial" pitchFamily="34" charset="0"/>
              <a:buChar char="•"/>
              <a:defRPr/>
            </a:pPr>
            <a:r>
              <a:rPr lang="en-US" sz="2200" b="1" dirty="0" smtClean="0">
                <a:solidFill>
                  <a:schemeClr val="accent1">
                    <a:lumMod val="75000"/>
                  </a:schemeClr>
                </a:solidFill>
                <a:cs typeface="Arial" pitchFamily="34" charset="0"/>
              </a:rPr>
              <a:t>Supports</a:t>
            </a:r>
            <a:r>
              <a:rPr lang="en-US" sz="2200" dirty="0" smtClean="0">
                <a:solidFill>
                  <a:schemeClr val="accent1">
                    <a:lumMod val="75000"/>
                  </a:schemeClr>
                </a:solidFill>
                <a:cs typeface="Arial" pitchFamily="34" charset="0"/>
              </a:rPr>
              <a:t> creating, editing, and reviewing work in progress</a:t>
            </a:r>
          </a:p>
          <a:p>
            <a:pPr marL="822960" lvl="1" eaLnBrk="1" fontAlgn="auto" hangingPunct="1">
              <a:spcAft>
                <a:spcPts val="0"/>
              </a:spcAft>
              <a:buFont typeface="Arial" pitchFamily="34" charset="0"/>
              <a:buChar char="•"/>
              <a:defRPr/>
            </a:pPr>
            <a:r>
              <a:rPr lang="en-US" sz="2200" b="1" dirty="0" smtClean="0">
                <a:solidFill>
                  <a:schemeClr val="accent1">
                    <a:lumMod val="75000"/>
                  </a:schemeClr>
                </a:solidFill>
                <a:cs typeface="Arial" pitchFamily="34" charset="0"/>
              </a:rPr>
              <a:t>Manages</a:t>
            </a:r>
            <a:r>
              <a:rPr lang="en-US" sz="2200" dirty="0" smtClean="0">
                <a:solidFill>
                  <a:schemeClr val="accent1">
                    <a:lumMod val="75000"/>
                  </a:schemeClr>
                </a:solidFill>
                <a:cs typeface="Arial" pitchFamily="34" charset="0"/>
              </a:rPr>
              <a:t> creation, storage, and control of documents during daily use</a:t>
            </a:r>
          </a:p>
          <a:p>
            <a:pPr marL="822960" lvl="1" eaLnBrk="1" fontAlgn="auto" hangingPunct="1">
              <a:spcAft>
                <a:spcPts val="0"/>
              </a:spcAft>
              <a:buFont typeface="Arial" pitchFamily="34" charset="0"/>
              <a:buChar char="•"/>
              <a:defRPr/>
            </a:pPr>
            <a:r>
              <a:rPr lang="en-US" sz="2200" dirty="0" smtClean="0">
                <a:solidFill>
                  <a:schemeClr val="accent1">
                    <a:lumMod val="75000"/>
                  </a:schemeClr>
                </a:solidFill>
                <a:cs typeface="Arial" pitchFamily="34" charset="0"/>
              </a:rPr>
              <a:t>Works well with </a:t>
            </a:r>
            <a:r>
              <a:rPr lang="en-US" sz="2200" b="1" dirty="0" smtClean="0">
                <a:solidFill>
                  <a:schemeClr val="accent1">
                    <a:lumMod val="75000"/>
                  </a:schemeClr>
                </a:solidFill>
                <a:cs typeface="Arial" pitchFamily="34" charset="0"/>
              </a:rPr>
              <a:t>mixed electronic record formats </a:t>
            </a:r>
          </a:p>
          <a:p>
            <a:pPr marL="822960" lvl="1" eaLnBrk="1" fontAlgn="auto" hangingPunct="1">
              <a:spcAft>
                <a:spcPts val="0"/>
              </a:spcAft>
              <a:buFont typeface="Arial" pitchFamily="34" charset="0"/>
              <a:buChar char="•"/>
              <a:defRPr/>
            </a:pPr>
            <a:r>
              <a:rPr lang="en-US" sz="2200" dirty="0" smtClean="0">
                <a:solidFill>
                  <a:schemeClr val="accent1">
                    <a:lumMod val="75000"/>
                  </a:schemeClr>
                </a:solidFill>
                <a:cs typeface="Arial" pitchFamily="34" charset="0"/>
              </a:rPr>
              <a:t>Provides for </a:t>
            </a:r>
            <a:r>
              <a:rPr lang="en-US" sz="2200" b="1" dirty="0" smtClean="0">
                <a:solidFill>
                  <a:schemeClr val="accent1">
                    <a:lumMod val="75000"/>
                  </a:schemeClr>
                </a:solidFill>
                <a:cs typeface="Arial" pitchFamily="34" charset="0"/>
              </a:rPr>
              <a:t>sharing of files and information</a:t>
            </a:r>
          </a:p>
          <a:p>
            <a:pPr marL="404813" lvl="1" indent="-342900" eaLnBrk="1" fontAlgn="auto" hangingPunct="1">
              <a:spcAft>
                <a:spcPts val="0"/>
              </a:spcAft>
              <a:defRPr/>
            </a:pPr>
            <a:r>
              <a:rPr lang="en-US" sz="2200" dirty="0" smtClean="0">
                <a:solidFill>
                  <a:schemeClr val="accent1">
                    <a:lumMod val="75000"/>
                  </a:schemeClr>
                </a:solidFill>
                <a:cs typeface="Arial" pitchFamily="34" charset="0"/>
              </a:rPr>
              <a:t>Usually requires </a:t>
            </a:r>
            <a:r>
              <a:rPr lang="en-US" sz="2200" b="1" dirty="0" smtClean="0">
                <a:solidFill>
                  <a:schemeClr val="accent1">
                    <a:lumMod val="75000"/>
                  </a:schemeClr>
                </a:solidFill>
                <a:cs typeface="Arial" pitchFamily="34" charset="0"/>
              </a:rPr>
              <a:t>purchase of a separate Retention Module </a:t>
            </a:r>
            <a:r>
              <a:rPr lang="en-US" sz="2200" dirty="0" smtClean="0">
                <a:solidFill>
                  <a:schemeClr val="accent1">
                    <a:lumMod val="75000"/>
                  </a:schemeClr>
                </a:solidFill>
                <a:cs typeface="Arial" pitchFamily="34" charset="0"/>
              </a:rPr>
              <a:t>to </a:t>
            </a:r>
            <a:r>
              <a:rPr lang="en-US" sz="2200" u="sng" dirty="0" smtClean="0">
                <a:solidFill>
                  <a:schemeClr val="accent1">
                    <a:lumMod val="75000"/>
                  </a:schemeClr>
                </a:solidFill>
                <a:cs typeface="Arial" pitchFamily="34" charset="0"/>
              </a:rPr>
              <a:t>automatically apply retention and disposition</a:t>
            </a:r>
            <a:r>
              <a:rPr lang="en-US" sz="2200" dirty="0" smtClean="0">
                <a:solidFill>
                  <a:schemeClr val="accent1">
                    <a:lumMod val="75000"/>
                  </a:schemeClr>
                </a:solidFill>
                <a:cs typeface="Arial" pitchFamily="34" charset="0"/>
              </a:rPr>
              <a:t> to its records / data / information in EDMS</a:t>
            </a:r>
          </a:p>
          <a:p>
            <a:pPr marL="404813" lvl="1" indent="-342900" eaLnBrk="1" fontAlgn="auto" hangingPunct="1">
              <a:spcAft>
                <a:spcPts val="0"/>
              </a:spcAft>
              <a:defRPr/>
            </a:pPr>
            <a:r>
              <a:rPr lang="en-US" sz="2200" b="1" u="sng" dirty="0" smtClean="0">
                <a:solidFill>
                  <a:schemeClr val="accent1">
                    <a:lumMod val="75000"/>
                  </a:schemeClr>
                </a:solidFill>
                <a:cs typeface="Arial" pitchFamily="34" charset="0"/>
              </a:rPr>
              <a:t>Most popular solution for managing all types of electronic records</a:t>
            </a:r>
            <a:r>
              <a:rPr lang="en-US" sz="2200" b="1" dirty="0" smtClean="0">
                <a:solidFill>
                  <a:schemeClr val="accent1">
                    <a:lumMod val="75000"/>
                  </a:schemeClr>
                </a:solidFill>
                <a:cs typeface="Arial" pitchFamily="34" charset="0"/>
              </a:rPr>
              <a:t> </a:t>
            </a:r>
            <a:r>
              <a:rPr lang="en-US" sz="2200" dirty="0" smtClean="0">
                <a:solidFill>
                  <a:schemeClr val="accent1">
                    <a:lumMod val="75000"/>
                  </a:schemeClr>
                </a:solidFill>
                <a:cs typeface="Arial" pitchFamily="34" charset="0"/>
              </a:rPr>
              <a:t>– from a </a:t>
            </a:r>
            <a:r>
              <a:rPr lang="en-US" sz="2200" u="sng" dirty="0" smtClean="0">
                <a:solidFill>
                  <a:schemeClr val="accent1">
                    <a:lumMod val="75000"/>
                  </a:schemeClr>
                </a:solidFill>
                <a:cs typeface="Arial" pitchFamily="34" charset="0"/>
              </a:rPr>
              <a:t>RM point of view</a:t>
            </a:r>
          </a:p>
        </p:txBody>
      </p:sp>
      <p:sp>
        <p:nvSpPr>
          <p:cNvPr id="4" name="TextBox 3"/>
          <p:cNvSpPr txBox="1"/>
          <p:nvPr/>
        </p:nvSpPr>
        <p:spPr>
          <a:xfrm>
            <a:off x="228600" y="6437360"/>
            <a:ext cx="8534400" cy="338554"/>
          </a:xfrm>
          <a:prstGeom prst="rect">
            <a:avLst/>
          </a:prstGeom>
          <a:noFill/>
        </p:spPr>
        <p:txBody>
          <a:bodyPr wrap="square" rtlCol="0">
            <a:spAutoFit/>
          </a:bodyPr>
          <a:lstStyle/>
          <a:p>
            <a:pPr marL="114300" indent="0" algn="ctr">
              <a:buNone/>
            </a:pPr>
            <a:r>
              <a:rPr lang="en-US" altLang="en-US" sz="1600" dirty="0" smtClean="0">
                <a:solidFill>
                  <a:srgbClr val="C00000"/>
                </a:solidFill>
              </a:rPr>
              <a:t>Some content by Steve </a:t>
            </a:r>
            <a:r>
              <a:rPr lang="en-US" altLang="en-US" sz="1600" dirty="0">
                <a:solidFill>
                  <a:srgbClr val="C00000"/>
                </a:solidFill>
              </a:rPr>
              <a:t>Adams </a:t>
            </a:r>
            <a:r>
              <a:rPr lang="en-US" altLang="en-US" sz="1600" dirty="0" smtClean="0">
                <a:solidFill>
                  <a:srgbClr val="C00000"/>
                </a:solidFill>
              </a:rPr>
              <a:t>(</a:t>
            </a:r>
            <a:r>
              <a:rPr lang="en-US" altLang="en-US" sz="1600" dirty="0">
                <a:solidFill>
                  <a:srgbClr val="C00000"/>
                </a:solidFill>
              </a:rPr>
              <a:t>P</a:t>
            </a:r>
            <a:r>
              <a:rPr lang="en-US" altLang="en-US" sz="1600" dirty="0" smtClean="0">
                <a:solidFill>
                  <a:srgbClr val="C00000"/>
                </a:solidFill>
              </a:rPr>
              <a:t>resentation </a:t>
            </a:r>
            <a:r>
              <a:rPr lang="en-US" altLang="en-US" sz="1600" dirty="0">
                <a:solidFill>
                  <a:srgbClr val="C00000"/>
                </a:solidFill>
              </a:rPr>
              <a:t>to NAGARA - Indianapolis, given on July 11, 2013)</a:t>
            </a:r>
          </a:p>
        </p:txBody>
      </p:sp>
    </p:spTree>
    <p:extLst>
      <p:ext uri="{BB962C8B-B14F-4D97-AF65-F5344CB8AC3E}">
        <p14:creationId xmlns:p14="http://schemas.microsoft.com/office/powerpoint/2010/main" val="426734197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normAutofit fontScale="90000"/>
          </a:bodyPr>
          <a:lstStyle/>
          <a:p>
            <a:pPr marL="484632" eaLnBrk="1" fontAlgn="auto" hangingPunct="1">
              <a:spcAft>
                <a:spcPts val="0"/>
              </a:spcAft>
              <a:defRPr/>
            </a:pPr>
            <a:r>
              <a:rPr lang="en-US" sz="4000" b="1" dirty="0" smtClean="0">
                <a:solidFill>
                  <a:schemeClr val="accent1">
                    <a:tint val="83000"/>
                    <a:satMod val="150000"/>
                  </a:schemeClr>
                </a:solidFill>
                <a:effectLst/>
              </a:rPr>
              <a:t>Electronic Records </a:t>
            </a:r>
            <a:br>
              <a:rPr lang="en-US" sz="4000" b="1" dirty="0" smtClean="0">
                <a:solidFill>
                  <a:schemeClr val="accent1">
                    <a:tint val="83000"/>
                    <a:satMod val="150000"/>
                  </a:schemeClr>
                </a:solidFill>
                <a:effectLst/>
              </a:rPr>
            </a:br>
            <a:r>
              <a:rPr lang="en-US" sz="4000" b="1" dirty="0" smtClean="0">
                <a:solidFill>
                  <a:schemeClr val="accent1">
                    <a:tint val="83000"/>
                    <a:satMod val="150000"/>
                  </a:schemeClr>
                </a:solidFill>
                <a:effectLst/>
              </a:rPr>
              <a:t>Management Systems – ERMS </a:t>
            </a:r>
          </a:p>
        </p:txBody>
      </p:sp>
      <p:sp>
        <p:nvSpPr>
          <p:cNvPr id="43011" name="Rectangle 3"/>
          <p:cNvSpPr>
            <a:spLocks noGrp="1" noChangeArrowheads="1"/>
          </p:cNvSpPr>
          <p:nvPr>
            <p:ph idx="1"/>
          </p:nvPr>
        </p:nvSpPr>
        <p:spPr>
          <a:xfrm>
            <a:off x="457200" y="1705586"/>
            <a:ext cx="8305800" cy="4724400"/>
          </a:xfrm>
        </p:spPr>
        <p:txBody>
          <a:bodyPr>
            <a:normAutofit/>
          </a:bodyPr>
          <a:lstStyle/>
          <a:p>
            <a:pPr marL="448056" indent="-384048" eaLnBrk="1" fontAlgn="auto" hangingPunct="1">
              <a:spcAft>
                <a:spcPts val="0"/>
              </a:spcAft>
              <a:buFont typeface="Arial" pitchFamily="34" charset="0"/>
              <a:buChar char="•"/>
              <a:defRPr/>
            </a:pPr>
            <a:r>
              <a:rPr lang="en-US" sz="2000" b="1" dirty="0" smtClean="0">
                <a:solidFill>
                  <a:schemeClr val="accent6">
                    <a:lumMod val="75000"/>
                  </a:schemeClr>
                </a:solidFill>
                <a:cs typeface="Arial" pitchFamily="34" charset="0"/>
              </a:rPr>
              <a:t>Electronic Records Management System (ERMS)</a:t>
            </a:r>
            <a:r>
              <a:rPr lang="en-US" sz="2000" dirty="0" smtClean="0">
                <a:solidFill>
                  <a:schemeClr val="accent6">
                    <a:lumMod val="75000"/>
                  </a:schemeClr>
                </a:solidFill>
                <a:cs typeface="Arial" pitchFamily="34" charset="0"/>
              </a:rPr>
              <a:t> is a system in which records, regardless of format, are collected, organized, and categorized to facilitate their preservation, retrieval, use, and disposition</a:t>
            </a:r>
          </a:p>
          <a:p>
            <a:pPr marL="448056" indent="-384048" eaLnBrk="1" fontAlgn="auto" hangingPunct="1">
              <a:spcAft>
                <a:spcPts val="0"/>
              </a:spcAft>
              <a:buFont typeface="Arial" pitchFamily="34" charset="0"/>
              <a:buChar char="•"/>
              <a:defRPr/>
            </a:pPr>
            <a:r>
              <a:rPr lang="en-US" sz="2000" dirty="0" smtClean="0">
                <a:solidFill>
                  <a:schemeClr val="accent6">
                    <a:lumMod val="75000"/>
                  </a:schemeClr>
                </a:solidFill>
                <a:cs typeface="Arial" pitchFamily="34" charset="0"/>
              </a:rPr>
              <a:t>An ERMS: </a:t>
            </a:r>
            <a:r>
              <a:rPr lang="en-US" sz="2000" dirty="0" smtClean="0">
                <a:solidFill>
                  <a:schemeClr val="accent6">
                    <a:lumMod val="75000"/>
                  </a:schemeClr>
                </a:solidFill>
              </a:rPr>
              <a:t>allows </a:t>
            </a:r>
            <a:r>
              <a:rPr lang="en-US" sz="2000" dirty="0">
                <a:solidFill>
                  <a:schemeClr val="accent6">
                    <a:lumMod val="75000"/>
                  </a:schemeClr>
                </a:solidFill>
              </a:rPr>
              <a:t>us to establish and manage: </a:t>
            </a:r>
            <a:endParaRPr lang="en-US" sz="2000" dirty="0" smtClean="0">
              <a:solidFill>
                <a:schemeClr val="accent6">
                  <a:lumMod val="75000"/>
                </a:schemeClr>
              </a:solidFill>
            </a:endParaRPr>
          </a:p>
          <a:p>
            <a:pPr marL="822960" lvl="1">
              <a:defRPr/>
            </a:pPr>
            <a:r>
              <a:rPr lang="en-US" dirty="0" smtClean="0">
                <a:solidFill>
                  <a:schemeClr val="accent6">
                    <a:lumMod val="75000"/>
                  </a:schemeClr>
                </a:solidFill>
              </a:rPr>
              <a:t>Retention </a:t>
            </a:r>
            <a:r>
              <a:rPr lang="en-US" dirty="0">
                <a:solidFill>
                  <a:schemeClr val="accent6">
                    <a:lumMod val="75000"/>
                  </a:schemeClr>
                </a:solidFill>
              </a:rPr>
              <a:t>and disposition rules </a:t>
            </a:r>
            <a:endParaRPr lang="en-US" dirty="0" smtClean="0">
              <a:solidFill>
                <a:schemeClr val="accent6">
                  <a:lumMod val="75000"/>
                </a:schemeClr>
              </a:solidFill>
            </a:endParaRPr>
          </a:p>
          <a:p>
            <a:pPr marL="822960" lvl="1">
              <a:defRPr/>
            </a:pPr>
            <a:r>
              <a:rPr lang="en-US" dirty="0" smtClean="0">
                <a:solidFill>
                  <a:schemeClr val="accent6">
                    <a:lumMod val="75000"/>
                  </a:schemeClr>
                </a:solidFill>
              </a:rPr>
              <a:t>Security </a:t>
            </a:r>
            <a:r>
              <a:rPr lang="en-US" dirty="0">
                <a:solidFill>
                  <a:schemeClr val="accent6">
                    <a:lumMod val="75000"/>
                  </a:schemeClr>
                </a:solidFill>
              </a:rPr>
              <a:t>and access controls </a:t>
            </a:r>
            <a:endParaRPr lang="en-US" dirty="0" smtClean="0">
              <a:solidFill>
                <a:schemeClr val="accent6">
                  <a:lumMod val="75000"/>
                </a:schemeClr>
              </a:solidFill>
            </a:endParaRPr>
          </a:p>
          <a:p>
            <a:pPr marL="822960" lvl="1">
              <a:defRPr/>
            </a:pPr>
            <a:r>
              <a:rPr lang="en-US" dirty="0" smtClean="0">
                <a:solidFill>
                  <a:schemeClr val="accent6">
                    <a:lumMod val="75000"/>
                  </a:schemeClr>
                </a:solidFill>
              </a:rPr>
              <a:t>Digital </a:t>
            </a:r>
            <a:r>
              <a:rPr lang="en-US" dirty="0">
                <a:solidFill>
                  <a:schemeClr val="accent6">
                    <a:lumMod val="75000"/>
                  </a:schemeClr>
                </a:solidFill>
              </a:rPr>
              <a:t>rights management </a:t>
            </a:r>
            <a:endParaRPr lang="en-US" dirty="0" smtClean="0">
              <a:solidFill>
                <a:schemeClr val="accent6">
                  <a:lumMod val="75000"/>
                </a:schemeClr>
              </a:solidFill>
            </a:endParaRPr>
          </a:p>
          <a:p>
            <a:pPr marL="822960" lvl="1">
              <a:defRPr/>
            </a:pPr>
            <a:r>
              <a:rPr lang="en-US" dirty="0" smtClean="0">
                <a:solidFill>
                  <a:schemeClr val="accent6">
                    <a:lumMod val="75000"/>
                  </a:schemeClr>
                </a:solidFill>
              </a:rPr>
              <a:t>Information </a:t>
            </a:r>
            <a:r>
              <a:rPr lang="en-US" dirty="0">
                <a:solidFill>
                  <a:schemeClr val="accent6">
                    <a:lumMod val="75000"/>
                  </a:schemeClr>
                </a:solidFill>
              </a:rPr>
              <a:t>sharing </a:t>
            </a:r>
            <a:endParaRPr lang="en-US" dirty="0" smtClean="0">
              <a:solidFill>
                <a:schemeClr val="accent6">
                  <a:lumMod val="75000"/>
                </a:schemeClr>
              </a:solidFill>
            </a:endParaRPr>
          </a:p>
          <a:p>
            <a:pPr marL="822960" lvl="1">
              <a:defRPr/>
            </a:pPr>
            <a:r>
              <a:rPr lang="en-US" dirty="0" err="1" smtClean="0">
                <a:solidFill>
                  <a:schemeClr val="accent6">
                    <a:lumMod val="75000"/>
                  </a:schemeClr>
                </a:solidFill>
              </a:rPr>
              <a:t>Findability</a:t>
            </a:r>
            <a:r>
              <a:rPr lang="en-US" dirty="0" smtClean="0">
                <a:solidFill>
                  <a:schemeClr val="accent6">
                    <a:lumMod val="75000"/>
                  </a:schemeClr>
                </a:solidFill>
              </a:rPr>
              <a:t> </a:t>
            </a:r>
          </a:p>
          <a:p>
            <a:pPr marL="822960" lvl="1">
              <a:defRPr/>
            </a:pPr>
            <a:r>
              <a:rPr lang="en-US" dirty="0">
                <a:solidFill>
                  <a:schemeClr val="accent6">
                    <a:lumMod val="75000"/>
                  </a:schemeClr>
                </a:solidFill>
                <a:cs typeface="Arial" pitchFamily="34" charset="0"/>
              </a:rPr>
              <a:t>Provides for compliance and </a:t>
            </a:r>
            <a:r>
              <a:rPr lang="en-US" dirty="0" smtClean="0">
                <a:solidFill>
                  <a:schemeClr val="accent6">
                    <a:lumMod val="75000"/>
                  </a:schemeClr>
                </a:solidFill>
                <a:cs typeface="Arial" pitchFamily="34" charset="0"/>
              </a:rPr>
              <a:t>disposition</a:t>
            </a:r>
            <a:endParaRPr lang="en-US" dirty="0">
              <a:solidFill>
                <a:schemeClr val="accent6">
                  <a:lumMod val="75000"/>
                </a:schemeClr>
              </a:solidFill>
            </a:endParaRPr>
          </a:p>
          <a:p>
            <a:pPr marL="0" lvl="1" indent="0">
              <a:buNone/>
              <a:defRPr/>
            </a:pPr>
            <a:r>
              <a:rPr lang="en-US" dirty="0" smtClean="0">
                <a:solidFill>
                  <a:schemeClr val="accent6">
                    <a:lumMod val="75000"/>
                  </a:schemeClr>
                </a:solidFill>
              </a:rPr>
              <a:t>**Major Difference from EMDS = C</a:t>
            </a:r>
            <a:r>
              <a:rPr lang="en-US" dirty="0" smtClean="0">
                <a:solidFill>
                  <a:schemeClr val="accent6">
                    <a:lumMod val="75000"/>
                  </a:schemeClr>
                </a:solidFill>
                <a:cs typeface="Arial" pitchFamily="34" charset="0"/>
              </a:rPr>
              <a:t>ontains </a:t>
            </a:r>
            <a:r>
              <a:rPr lang="en-US" u="sng" dirty="0" smtClean="0">
                <a:solidFill>
                  <a:schemeClr val="accent6">
                    <a:lumMod val="75000"/>
                  </a:schemeClr>
                </a:solidFill>
                <a:cs typeface="Arial" pitchFamily="34" charset="0"/>
              </a:rPr>
              <a:t>unchanged, redundant information</a:t>
            </a:r>
            <a:r>
              <a:rPr lang="en-US" dirty="0" smtClean="0">
                <a:solidFill>
                  <a:schemeClr val="accent6">
                    <a:lumMod val="75000"/>
                  </a:schemeClr>
                </a:solidFill>
                <a:cs typeface="Arial" pitchFamily="34" charset="0"/>
              </a:rPr>
              <a:t> (</a:t>
            </a:r>
            <a:r>
              <a:rPr lang="en-US" b="1" dirty="0" smtClean="0">
                <a:solidFill>
                  <a:schemeClr val="accent6">
                    <a:lumMod val="75000"/>
                  </a:schemeClr>
                </a:solidFill>
                <a:cs typeface="Arial" pitchFamily="34" charset="0"/>
              </a:rPr>
              <a:t>does not allow records to be updated</a:t>
            </a:r>
            <a:r>
              <a:rPr lang="en-US" dirty="0" smtClean="0">
                <a:solidFill>
                  <a:schemeClr val="accent6">
                    <a:lumMod val="75000"/>
                  </a:schemeClr>
                </a:solidFill>
                <a:cs typeface="Arial" pitchFamily="34" charset="0"/>
              </a:rPr>
              <a:t>)</a:t>
            </a:r>
          </a:p>
          <a:p>
            <a:pPr marL="0" lvl="1" indent="0">
              <a:buNone/>
              <a:defRPr/>
            </a:pPr>
            <a:r>
              <a:rPr lang="en-US" b="1" u="sng" dirty="0" smtClean="0">
                <a:solidFill>
                  <a:schemeClr val="accent6">
                    <a:lumMod val="75000"/>
                  </a:schemeClr>
                </a:solidFill>
                <a:cs typeface="Arial" pitchFamily="34" charset="0"/>
              </a:rPr>
              <a:t>Major use – eDiscovery </a:t>
            </a:r>
            <a:r>
              <a:rPr lang="en-US" dirty="0" smtClean="0">
                <a:solidFill>
                  <a:schemeClr val="accent6">
                    <a:lumMod val="75000"/>
                  </a:schemeClr>
                </a:solidFill>
                <a:cs typeface="Arial" pitchFamily="34" charset="0"/>
              </a:rPr>
              <a:t>since it preserves all versions of information. </a:t>
            </a:r>
          </a:p>
        </p:txBody>
      </p:sp>
      <p:sp>
        <p:nvSpPr>
          <p:cNvPr id="4" name="TextBox 3"/>
          <p:cNvSpPr txBox="1"/>
          <p:nvPr/>
        </p:nvSpPr>
        <p:spPr>
          <a:xfrm>
            <a:off x="228600" y="6437360"/>
            <a:ext cx="8534400" cy="338554"/>
          </a:xfrm>
          <a:prstGeom prst="rect">
            <a:avLst/>
          </a:prstGeom>
          <a:noFill/>
        </p:spPr>
        <p:txBody>
          <a:bodyPr wrap="square" rtlCol="0">
            <a:spAutoFit/>
          </a:bodyPr>
          <a:lstStyle/>
          <a:p>
            <a:pPr marL="114300" indent="0" algn="ctr">
              <a:buNone/>
            </a:pPr>
            <a:r>
              <a:rPr lang="en-US" altLang="en-US" sz="1600" dirty="0">
                <a:solidFill>
                  <a:srgbClr val="C00000"/>
                </a:solidFill>
              </a:rPr>
              <a:t>Some content by Steve Adams (Presentation to NAGARA - Indianapolis, given on July 11, 2013)</a:t>
            </a:r>
          </a:p>
        </p:txBody>
      </p:sp>
    </p:spTree>
    <p:extLst>
      <p:ext uri="{BB962C8B-B14F-4D97-AF65-F5344CB8AC3E}">
        <p14:creationId xmlns:p14="http://schemas.microsoft.com/office/powerpoint/2010/main" val="151444610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noAutofit/>
          </a:bodyPr>
          <a:lstStyle/>
          <a:p>
            <a:pPr marL="484632" eaLnBrk="1" fontAlgn="auto" hangingPunct="1">
              <a:spcAft>
                <a:spcPts val="0"/>
              </a:spcAft>
              <a:defRPr/>
            </a:pPr>
            <a:r>
              <a:rPr lang="en-US" sz="3200" b="1" dirty="0" smtClean="0">
                <a:solidFill>
                  <a:schemeClr val="accent1">
                    <a:tint val="83000"/>
                    <a:satMod val="150000"/>
                  </a:schemeClr>
                </a:solidFill>
                <a:effectLst/>
              </a:rPr>
              <a:t>Enterprise Content  Management – ECM</a:t>
            </a:r>
            <a:br>
              <a:rPr lang="en-US" sz="3200" b="1" dirty="0" smtClean="0">
                <a:solidFill>
                  <a:schemeClr val="accent1">
                    <a:tint val="83000"/>
                    <a:satMod val="150000"/>
                  </a:schemeClr>
                </a:solidFill>
                <a:effectLst/>
              </a:rPr>
            </a:br>
            <a:r>
              <a:rPr lang="en-US" sz="3200" b="1" dirty="0" smtClean="0">
                <a:solidFill>
                  <a:schemeClr val="accent1">
                    <a:tint val="83000"/>
                    <a:satMod val="150000"/>
                  </a:schemeClr>
                </a:solidFill>
                <a:effectLst/>
              </a:rPr>
              <a:t>(</a:t>
            </a:r>
            <a:r>
              <a:rPr lang="en-US" sz="3200" b="1" dirty="0" smtClean="0">
                <a:solidFill>
                  <a:schemeClr val="accent1">
                    <a:tint val="83000"/>
                    <a:satMod val="150000"/>
                  </a:schemeClr>
                </a:solidFill>
              </a:rPr>
              <a:t>IT solution to management e-content)</a:t>
            </a:r>
            <a:endParaRPr lang="en-US" sz="3200" b="1" dirty="0" smtClean="0">
              <a:solidFill>
                <a:schemeClr val="accent1">
                  <a:tint val="83000"/>
                  <a:satMod val="150000"/>
                </a:schemeClr>
              </a:solidFill>
              <a:effectLst/>
            </a:endParaRPr>
          </a:p>
        </p:txBody>
      </p:sp>
      <p:sp>
        <p:nvSpPr>
          <p:cNvPr id="32771" name="Rectangle 3"/>
          <p:cNvSpPr>
            <a:spLocks noGrp="1" noChangeArrowheads="1"/>
          </p:cNvSpPr>
          <p:nvPr>
            <p:ph idx="1"/>
          </p:nvPr>
        </p:nvSpPr>
        <p:spPr>
          <a:xfrm>
            <a:off x="381000" y="1865360"/>
            <a:ext cx="8229600" cy="4572000"/>
          </a:xfrm>
        </p:spPr>
        <p:txBody>
          <a:bodyPr>
            <a:noAutofit/>
          </a:bodyPr>
          <a:lstStyle/>
          <a:p>
            <a:pPr eaLnBrk="1" hangingPunct="1">
              <a:buFont typeface="Arial" charset="0"/>
              <a:buChar char="•"/>
            </a:pPr>
            <a:r>
              <a:rPr lang="en-US" altLang="en-US" b="1" dirty="0" smtClean="0">
                <a:solidFill>
                  <a:srgbClr val="C00000"/>
                </a:solidFill>
                <a:cs typeface="Arial" charset="0"/>
              </a:rPr>
              <a:t>Enterprise Content Management (ECM) </a:t>
            </a:r>
            <a:r>
              <a:rPr lang="en-US" altLang="en-US" dirty="0" smtClean="0">
                <a:solidFill>
                  <a:srgbClr val="C00000"/>
                </a:solidFill>
                <a:cs typeface="Arial" charset="0"/>
              </a:rPr>
              <a:t>is the document management term which describes the technologies used by organizations to capture, manage, store, and </a:t>
            </a:r>
            <a:r>
              <a:rPr lang="en-US" altLang="en-US" u="sng" dirty="0" smtClean="0">
                <a:solidFill>
                  <a:srgbClr val="C00000"/>
                </a:solidFill>
                <a:cs typeface="Arial" charset="0"/>
              </a:rPr>
              <a:t>control enterprise-wide content, including documents, images, e-mail messages, instant messages, video</a:t>
            </a:r>
            <a:r>
              <a:rPr lang="en-US" altLang="en-US" b="1" dirty="0" smtClean="0">
                <a:solidFill>
                  <a:srgbClr val="C00000"/>
                </a:solidFill>
                <a:cs typeface="Arial" charset="0"/>
              </a:rPr>
              <a:t>, </a:t>
            </a:r>
            <a:r>
              <a:rPr lang="en-US" altLang="en-US" dirty="0" smtClean="0">
                <a:solidFill>
                  <a:srgbClr val="C00000"/>
                </a:solidFill>
                <a:cs typeface="Arial" charset="0"/>
              </a:rPr>
              <a:t>and more</a:t>
            </a:r>
            <a:endParaRPr lang="en-US" altLang="en-US" dirty="0">
              <a:solidFill>
                <a:srgbClr val="C00000"/>
              </a:solidFill>
              <a:cs typeface="Arial" charset="0"/>
            </a:endParaRPr>
          </a:p>
          <a:p>
            <a:pPr eaLnBrk="1" hangingPunct="1">
              <a:buFont typeface="Arial" charset="0"/>
              <a:buChar char="•"/>
            </a:pPr>
            <a:r>
              <a:rPr lang="en-US" altLang="en-US" b="1" dirty="0" smtClean="0">
                <a:solidFill>
                  <a:srgbClr val="C00000"/>
                </a:solidFill>
                <a:cs typeface="Arial" charset="0"/>
              </a:rPr>
              <a:t>NOT usually for RM purposes</a:t>
            </a:r>
          </a:p>
          <a:p>
            <a:pPr eaLnBrk="1" hangingPunct="1">
              <a:buFont typeface="Arial" charset="0"/>
              <a:buChar char="•"/>
            </a:pPr>
            <a:r>
              <a:rPr lang="en-US" altLang="en-US" dirty="0" smtClean="0">
                <a:solidFill>
                  <a:srgbClr val="C00000"/>
                </a:solidFill>
                <a:cs typeface="Arial" charset="0"/>
              </a:rPr>
              <a:t>ECM software is used to assist in content control associated with business process</a:t>
            </a:r>
          </a:p>
          <a:p>
            <a:pPr>
              <a:buFont typeface="Arial" charset="0"/>
              <a:buChar char="•"/>
            </a:pPr>
            <a:r>
              <a:rPr lang="en-US" dirty="0" smtClean="0">
                <a:solidFill>
                  <a:srgbClr val="C00000"/>
                </a:solidFill>
              </a:rPr>
              <a:t>Includes web content management, search capabilities, </a:t>
            </a:r>
            <a:r>
              <a:rPr lang="en-US" dirty="0">
                <a:solidFill>
                  <a:srgbClr val="C00000"/>
                </a:solidFill>
              </a:rPr>
              <a:t>collaboration</a:t>
            </a:r>
            <a:r>
              <a:rPr lang="en-US" dirty="0" smtClean="0">
                <a:solidFill>
                  <a:srgbClr val="C00000"/>
                </a:solidFill>
              </a:rPr>
              <a:t>, digital asset management (DAM), work-flow management, and document capture and scanning</a:t>
            </a:r>
            <a:endParaRPr lang="en-US" altLang="en-US" dirty="0" smtClean="0">
              <a:solidFill>
                <a:srgbClr val="C00000"/>
              </a:solidFill>
              <a:cs typeface="Arial" charset="0"/>
            </a:endParaRPr>
          </a:p>
          <a:p>
            <a:pPr eaLnBrk="1" hangingPunct="1">
              <a:buFont typeface="Arial" charset="0"/>
              <a:buChar char="•"/>
            </a:pPr>
            <a:endParaRPr lang="en-US" altLang="en-US" sz="3100" dirty="0" smtClean="0">
              <a:cs typeface="Arial" charset="0"/>
            </a:endParaRPr>
          </a:p>
        </p:txBody>
      </p:sp>
      <p:sp>
        <p:nvSpPr>
          <p:cNvPr id="4" name="TextBox 3"/>
          <p:cNvSpPr txBox="1"/>
          <p:nvPr/>
        </p:nvSpPr>
        <p:spPr>
          <a:xfrm>
            <a:off x="228600" y="6437360"/>
            <a:ext cx="8534400" cy="338554"/>
          </a:xfrm>
          <a:prstGeom prst="rect">
            <a:avLst/>
          </a:prstGeom>
          <a:noFill/>
        </p:spPr>
        <p:txBody>
          <a:bodyPr wrap="square" rtlCol="0">
            <a:spAutoFit/>
          </a:bodyPr>
          <a:lstStyle/>
          <a:p>
            <a:pPr marL="114300" indent="0" algn="ctr">
              <a:buNone/>
            </a:pPr>
            <a:r>
              <a:rPr lang="en-US" altLang="en-US" sz="1600" dirty="0">
                <a:solidFill>
                  <a:schemeClr val="accent1">
                    <a:lumMod val="75000"/>
                  </a:schemeClr>
                </a:solidFill>
              </a:rPr>
              <a:t>Some content by Steve Adams (Presentation to NAGARA - Indianapolis, given on July 11, 2013)</a:t>
            </a:r>
          </a:p>
        </p:txBody>
      </p:sp>
    </p:spTree>
    <p:extLst>
      <p:ext uri="{BB962C8B-B14F-4D97-AF65-F5344CB8AC3E}">
        <p14:creationId xmlns:p14="http://schemas.microsoft.com/office/powerpoint/2010/main" val="324332196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4"/>
          <p:cNvSpPr>
            <a:spLocks noGrp="1" noChangeArrowheads="1"/>
          </p:cNvSpPr>
          <p:nvPr>
            <p:ph type="title"/>
          </p:nvPr>
        </p:nvSpPr>
        <p:spPr/>
        <p:txBody>
          <a:bodyPr/>
          <a:lstStyle/>
          <a:p>
            <a:pPr marL="484632" eaLnBrk="1" fontAlgn="auto" hangingPunct="1">
              <a:spcAft>
                <a:spcPts val="0"/>
              </a:spcAft>
              <a:defRPr/>
            </a:pPr>
            <a:r>
              <a:rPr lang="en-US" sz="4000" b="1" dirty="0" smtClean="0">
                <a:solidFill>
                  <a:schemeClr val="accent1">
                    <a:tint val="83000"/>
                    <a:satMod val="150000"/>
                  </a:schemeClr>
                </a:solidFill>
                <a:effectLst/>
              </a:rPr>
              <a:t>Comparisons</a:t>
            </a:r>
          </a:p>
        </p:txBody>
      </p:sp>
      <p:sp>
        <p:nvSpPr>
          <p:cNvPr id="33795" name="Rectangle 5"/>
          <p:cNvSpPr>
            <a:spLocks noGrp="1" noChangeArrowheads="1"/>
          </p:cNvSpPr>
          <p:nvPr>
            <p:ph idx="1"/>
          </p:nvPr>
        </p:nvSpPr>
        <p:spPr>
          <a:xfrm>
            <a:off x="228600" y="1600200"/>
            <a:ext cx="8610600" cy="4724400"/>
          </a:xfrm>
        </p:spPr>
        <p:txBody>
          <a:bodyPr>
            <a:normAutofit fontScale="92500"/>
          </a:bodyPr>
          <a:lstStyle/>
          <a:p>
            <a:pPr eaLnBrk="1" hangingPunct="1">
              <a:spcBef>
                <a:spcPct val="0"/>
              </a:spcBef>
              <a:spcAft>
                <a:spcPts val="1200"/>
              </a:spcAft>
              <a:buFont typeface="Arial" charset="0"/>
              <a:buChar char="•"/>
            </a:pPr>
            <a:r>
              <a:rPr lang="en-US" altLang="en-US" sz="2800" u="sng" dirty="0" smtClean="0">
                <a:solidFill>
                  <a:srgbClr val="0070C0"/>
                </a:solidFill>
                <a:cs typeface="Arial" charset="0"/>
              </a:rPr>
              <a:t>EIS</a:t>
            </a:r>
            <a:r>
              <a:rPr lang="en-US" altLang="en-US" sz="2800" dirty="0" smtClean="0">
                <a:solidFill>
                  <a:srgbClr val="0070C0"/>
                </a:solidFill>
                <a:cs typeface="Arial" charset="0"/>
              </a:rPr>
              <a:t>  is a </a:t>
            </a:r>
            <a:r>
              <a:rPr lang="en-US" altLang="en-US" sz="2800" b="1" dirty="0" smtClean="0">
                <a:solidFill>
                  <a:srgbClr val="0070C0"/>
                </a:solidFill>
                <a:cs typeface="Arial" charset="0"/>
              </a:rPr>
              <a:t>database</a:t>
            </a:r>
            <a:r>
              <a:rPr lang="en-US" altLang="en-US" sz="2800" dirty="0" smtClean="0">
                <a:solidFill>
                  <a:srgbClr val="0070C0"/>
                </a:solidFill>
                <a:cs typeface="Arial" charset="0"/>
              </a:rPr>
              <a:t> and </a:t>
            </a:r>
            <a:r>
              <a:rPr lang="en-US" altLang="en-US" sz="2800" b="1" dirty="0" smtClean="0">
                <a:solidFill>
                  <a:srgbClr val="0070C0"/>
                </a:solidFill>
                <a:cs typeface="Arial" charset="0"/>
              </a:rPr>
              <a:t>does not have records management </a:t>
            </a:r>
            <a:r>
              <a:rPr lang="en-US" altLang="en-US" sz="2800" dirty="0" smtClean="0">
                <a:solidFill>
                  <a:srgbClr val="0070C0"/>
                </a:solidFill>
                <a:cs typeface="Arial" charset="0"/>
              </a:rPr>
              <a:t>built in</a:t>
            </a:r>
          </a:p>
          <a:p>
            <a:pPr eaLnBrk="1" hangingPunct="1">
              <a:spcBef>
                <a:spcPct val="0"/>
              </a:spcBef>
              <a:spcAft>
                <a:spcPts val="1200"/>
              </a:spcAft>
              <a:buFont typeface="Arial" charset="0"/>
              <a:buChar char="•"/>
            </a:pPr>
            <a:r>
              <a:rPr lang="en-US" altLang="en-US" sz="2800" u="sng" dirty="0" smtClean="0">
                <a:solidFill>
                  <a:schemeClr val="accent1">
                    <a:lumMod val="75000"/>
                  </a:schemeClr>
                </a:solidFill>
                <a:cs typeface="Arial" charset="0"/>
              </a:rPr>
              <a:t>EDMS</a:t>
            </a:r>
            <a:r>
              <a:rPr lang="en-US" altLang="en-US" sz="2800" dirty="0" smtClean="0">
                <a:solidFill>
                  <a:schemeClr val="accent1">
                    <a:lumMod val="75000"/>
                  </a:schemeClr>
                </a:solidFill>
                <a:cs typeface="Arial" charset="0"/>
              </a:rPr>
              <a:t> deals with electronic records but </a:t>
            </a:r>
            <a:r>
              <a:rPr lang="en-US" altLang="en-US" sz="2800" b="1" dirty="0" smtClean="0">
                <a:solidFill>
                  <a:schemeClr val="accent1">
                    <a:lumMod val="75000"/>
                  </a:schemeClr>
                </a:solidFill>
                <a:cs typeface="Arial" charset="0"/>
              </a:rPr>
              <a:t>does not always  include records retention and disposition module / tools</a:t>
            </a:r>
            <a:endParaRPr lang="en-US" altLang="en-US" sz="2800" dirty="0" smtClean="0">
              <a:solidFill>
                <a:schemeClr val="accent1">
                  <a:lumMod val="75000"/>
                </a:schemeClr>
              </a:solidFill>
              <a:cs typeface="Arial" charset="0"/>
            </a:endParaRPr>
          </a:p>
          <a:p>
            <a:pPr eaLnBrk="1" hangingPunct="1">
              <a:spcBef>
                <a:spcPct val="0"/>
              </a:spcBef>
              <a:spcAft>
                <a:spcPts val="1200"/>
              </a:spcAft>
              <a:buFont typeface="Arial" charset="0"/>
              <a:buChar char="•"/>
            </a:pPr>
            <a:r>
              <a:rPr lang="en-US" altLang="en-US" sz="2800" u="sng" dirty="0" smtClean="0">
                <a:solidFill>
                  <a:schemeClr val="accent6">
                    <a:lumMod val="75000"/>
                  </a:schemeClr>
                </a:solidFill>
                <a:cs typeface="Arial" charset="0"/>
              </a:rPr>
              <a:t>ERMS</a:t>
            </a:r>
            <a:r>
              <a:rPr lang="en-US" altLang="en-US" sz="2800" dirty="0" smtClean="0">
                <a:solidFill>
                  <a:schemeClr val="accent6">
                    <a:lumMod val="75000"/>
                  </a:schemeClr>
                </a:solidFill>
                <a:cs typeface="Arial" charset="0"/>
              </a:rPr>
              <a:t> deals with all formats of records and is designed with records management built in  (Think about use for               </a:t>
            </a:r>
            <a:r>
              <a:rPr lang="en-US" altLang="en-US" sz="2800" b="1" dirty="0" smtClean="0">
                <a:solidFill>
                  <a:schemeClr val="accent6">
                    <a:lumMod val="75000"/>
                  </a:schemeClr>
                </a:solidFill>
                <a:cs typeface="Arial" charset="0"/>
              </a:rPr>
              <a:t>e-Discovery as a tool for compliance</a:t>
            </a:r>
            <a:r>
              <a:rPr lang="en-US" altLang="en-US" sz="2800" dirty="0" smtClean="0">
                <a:solidFill>
                  <a:schemeClr val="accent6">
                    <a:lumMod val="75000"/>
                  </a:schemeClr>
                </a:solidFill>
                <a:cs typeface="Arial" charset="0"/>
              </a:rPr>
              <a:t>)</a:t>
            </a:r>
          </a:p>
          <a:p>
            <a:pPr eaLnBrk="1" hangingPunct="1">
              <a:spcBef>
                <a:spcPct val="0"/>
              </a:spcBef>
              <a:spcAft>
                <a:spcPts val="1200"/>
              </a:spcAft>
              <a:buFont typeface="Arial" charset="0"/>
              <a:buChar char="•"/>
            </a:pPr>
            <a:r>
              <a:rPr lang="en-US" altLang="en-US" sz="2800" u="sng" dirty="0" smtClean="0">
                <a:solidFill>
                  <a:srgbClr val="C00000"/>
                </a:solidFill>
                <a:cs typeface="Arial" charset="0"/>
              </a:rPr>
              <a:t>ECM</a:t>
            </a:r>
            <a:r>
              <a:rPr lang="en-US" altLang="en-US" sz="2800" dirty="0" smtClean="0">
                <a:solidFill>
                  <a:srgbClr val="C00000"/>
                </a:solidFill>
                <a:cs typeface="Arial" charset="0"/>
              </a:rPr>
              <a:t> captures, manages, stores, and controls enterprise-wide content throughout the records lifecycle.  Tool for IT Management of all types of information on its systems</a:t>
            </a:r>
          </a:p>
          <a:p>
            <a:pPr eaLnBrk="1" hangingPunct="1">
              <a:buFont typeface="Arial" charset="0"/>
              <a:buChar char="•"/>
            </a:pPr>
            <a:endParaRPr lang="en-US" altLang="en-US" dirty="0" smtClean="0"/>
          </a:p>
        </p:txBody>
      </p:sp>
      <p:sp>
        <p:nvSpPr>
          <p:cNvPr id="4" name="TextBox 3"/>
          <p:cNvSpPr txBox="1"/>
          <p:nvPr/>
        </p:nvSpPr>
        <p:spPr>
          <a:xfrm>
            <a:off x="228600" y="6437360"/>
            <a:ext cx="8534400" cy="338554"/>
          </a:xfrm>
          <a:prstGeom prst="rect">
            <a:avLst/>
          </a:prstGeom>
          <a:noFill/>
        </p:spPr>
        <p:txBody>
          <a:bodyPr wrap="square" rtlCol="0">
            <a:spAutoFit/>
          </a:bodyPr>
          <a:lstStyle/>
          <a:p>
            <a:pPr marL="114300" indent="0" algn="ctr">
              <a:buNone/>
            </a:pPr>
            <a:r>
              <a:rPr lang="en-US" altLang="en-US" sz="1600" dirty="0">
                <a:solidFill>
                  <a:schemeClr val="accent1">
                    <a:lumMod val="75000"/>
                  </a:schemeClr>
                </a:solidFill>
              </a:rPr>
              <a:t>Some content by Steve Adams (Presentation to NAGARA - Indianapolis, given on July 11, 2013)</a:t>
            </a:r>
          </a:p>
        </p:txBody>
      </p:sp>
    </p:spTree>
    <p:extLst>
      <p:ext uri="{BB962C8B-B14F-4D97-AF65-F5344CB8AC3E}">
        <p14:creationId xmlns:p14="http://schemas.microsoft.com/office/powerpoint/2010/main" val="86954669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ctrTitle"/>
          </p:nvPr>
        </p:nvSpPr>
        <p:spPr>
          <a:xfrm>
            <a:off x="304800" y="2971800"/>
            <a:ext cx="8001000" cy="1558636"/>
          </a:xfrm>
        </p:spPr>
        <p:txBody>
          <a:bodyPr>
            <a:normAutofit/>
          </a:bodyPr>
          <a:lstStyle/>
          <a:p>
            <a:pPr marL="484632" algn="l" eaLnBrk="1" fontAlgn="auto" hangingPunct="1">
              <a:spcAft>
                <a:spcPts val="0"/>
              </a:spcAft>
              <a:defRPr/>
            </a:pPr>
            <a:r>
              <a:rPr lang="en-US" sz="3200" b="1" dirty="0" smtClean="0"/>
              <a:t>Problem Areas between Electronic records and Records Management</a:t>
            </a:r>
            <a:endParaRPr lang="en-US" sz="3200" dirty="0" smtClean="0">
              <a:solidFill>
                <a:schemeClr val="accent1">
                  <a:tint val="83000"/>
                  <a:satMod val="150000"/>
                </a:schemeClr>
              </a:solidFill>
            </a:endParaRPr>
          </a:p>
        </p:txBody>
      </p:sp>
    </p:spTree>
    <p:extLst>
      <p:ext uri="{BB962C8B-B14F-4D97-AF65-F5344CB8AC3E}">
        <p14:creationId xmlns:p14="http://schemas.microsoft.com/office/powerpoint/2010/main" val="299561197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dirty="0" smtClean="0">
                <a:solidFill>
                  <a:schemeClr val="bg2">
                    <a:lumMod val="75000"/>
                  </a:schemeClr>
                </a:solidFill>
              </a:rPr>
              <a:t>Problem Areas for e-records</a:t>
            </a:r>
          </a:p>
        </p:txBody>
      </p:sp>
      <p:sp>
        <p:nvSpPr>
          <p:cNvPr id="16387" name="Rectangle 3"/>
          <p:cNvSpPr>
            <a:spLocks noGrp="1" noChangeArrowheads="1"/>
          </p:cNvSpPr>
          <p:nvPr>
            <p:ph type="body" idx="1"/>
          </p:nvPr>
        </p:nvSpPr>
        <p:spPr>
          <a:xfrm>
            <a:off x="457200" y="1828800"/>
            <a:ext cx="8229600" cy="4373563"/>
          </a:xfrm>
        </p:spPr>
        <p:txBody>
          <a:bodyPr>
            <a:normAutofit lnSpcReduction="10000"/>
          </a:bodyPr>
          <a:lstStyle/>
          <a:p>
            <a:pPr>
              <a:buFont typeface="Wingdings" pitchFamily="2" charset="2"/>
              <a:buChar char="§"/>
            </a:pPr>
            <a:r>
              <a:rPr lang="en-US" altLang="en-US" sz="3600" b="1" dirty="0" smtClean="0">
                <a:solidFill>
                  <a:schemeClr val="accent6">
                    <a:lumMod val="75000"/>
                  </a:schemeClr>
                </a:solidFill>
              </a:rPr>
              <a:t>Differences to watch out for between It and RM practices</a:t>
            </a:r>
            <a:r>
              <a:rPr lang="en-US" altLang="en-US" sz="3600" dirty="0" smtClean="0">
                <a:solidFill>
                  <a:schemeClr val="accent6">
                    <a:lumMod val="75000"/>
                  </a:schemeClr>
                </a:solidFill>
              </a:rPr>
              <a:t>: </a:t>
            </a:r>
          </a:p>
          <a:p>
            <a:pPr lvl="1">
              <a:buFont typeface="Wingdings" pitchFamily="2" charset="2"/>
              <a:buChar char="§"/>
            </a:pPr>
            <a:r>
              <a:rPr lang="en-US" altLang="en-US" sz="3200" dirty="0" smtClean="0">
                <a:solidFill>
                  <a:schemeClr val="accent1">
                    <a:lumMod val="75000"/>
                  </a:schemeClr>
                </a:solidFill>
              </a:rPr>
              <a:t>E-Records Retention &amp; Formats</a:t>
            </a:r>
          </a:p>
          <a:p>
            <a:pPr lvl="1">
              <a:buFont typeface="Wingdings" pitchFamily="2" charset="2"/>
              <a:buChar char="§"/>
            </a:pPr>
            <a:r>
              <a:rPr lang="en-US" altLang="en-US" sz="3200" dirty="0" smtClean="0">
                <a:solidFill>
                  <a:srgbClr val="0070C0"/>
                </a:solidFill>
              </a:rPr>
              <a:t>Data Warehouses / Archives vs. Back-ups</a:t>
            </a:r>
          </a:p>
          <a:p>
            <a:pPr lvl="1">
              <a:buFont typeface="Wingdings" pitchFamily="2" charset="2"/>
              <a:buChar char="§"/>
            </a:pPr>
            <a:r>
              <a:rPr lang="en-US" altLang="en-US" sz="3200" dirty="0" smtClean="0">
                <a:solidFill>
                  <a:srgbClr val="7030A0"/>
                </a:solidFill>
              </a:rPr>
              <a:t>Databases</a:t>
            </a:r>
          </a:p>
          <a:p>
            <a:pPr marL="411480" lvl="1" indent="0">
              <a:buNone/>
            </a:pPr>
            <a:endParaRPr lang="en-US" altLang="en-US" sz="3200" dirty="0" smtClean="0">
              <a:solidFill>
                <a:srgbClr val="7030A0"/>
              </a:solidFill>
            </a:endParaRPr>
          </a:p>
          <a:p>
            <a:pPr lvl="1">
              <a:buFont typeface="Wingdings" pitchFamily="2" charset="2"/>
              <a:buChar char="§"/>
            </a:pPr>
            <a:r>
              <a:rPr lang="en-US" altLang="en-US" sz="3200" dirty="0" smtClean="0">
                <a:solidFill>
                  <a:srgbClr val="0070C0"/>
                </a:solidFill>
              </a:rPr>
              <a:t>Social Networking (RM Session 6)</a:t>
            </a:r>
          </a:p>
          <a:p>
            <a:pPr lvl="1">
              <a:buFont typeface="Wingdings" pitchFamily="2" charset="2"/>
              <a:buChar char="§"/>
            </a:pPr>
            <a:r>
              <a:rPr lang="en-US" altLang="en-US" sz="3200" dirty="0" smtClean="0">
                <a:solidFill>
                  <a:schemeClr val="accent1">
                    <a:lumMod val="75000"/>
                  </a:schemeClr>
                </a:solidFill>
              </a:rPr>
              <a:t>E-mail (RM Session 7)</a:t>
            </a:r>
            <a:endParaRPr lang="en-US" altLang="en-US" sz="3200" dirty="0">
              <a:solidFill>
                <a:schemeClr val="accent1">
                  <a:lumMod val="75000"/>
                </a:schemeClr>
              </a:solidFill>
            </a:endParaRPr>
          </a:p>
          <a:p>
            <a:pPr lvl="1">
              <a:buFont typeface="Wingdings" pitchFamily="2" charset="2"/>
              <a:buChar char="§"/>
            </a:pPr>
            <a:endParaRPr lang="en-US" altLang="en-US" sz="3200" dirty="0" smtClean="0">
              <a:solidFill>
                <a:srgbClr val="0070C0"/>
              </a:solidFill>
            </a:endParaRPr>
          </a:p>
        </p:txBody>
      </p:sp>
    </p:spTree>
    <p:extLst>
      <p:ext uri="{BB962C8B-B14F-4D97-AF65-F5344CB8AC3E}">
        <p14:creationId xmlns:p14="http://schemas.microsoft.com/office/powerpoint/2010/main" val="24927754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bg2">
                    <a:lumMod val="75000"/>
                  </a:schemeClr>
                </a:solidFill>
              </a:rPr>
              <a:t>Additional Contributions to this training</a:t>
            </a:r>
            <a:endParaRPr lang="en-US" dirty="0">
              <a:solidFill>
                <a:schemeClr val="bg2">
                  <a:lumMod val="75000"/>
                </a:schemeClr>
              </a:solidFill>
            </a:endParaRPr>
          </a:p>
        </p:txBody>
      </p:sp>
      <p:sp>
        <p:nvSpPr>
          <p:cNvPr id="3" name="Content Placeholder 2"/>
          <p:cNvSpPr>
            <a:spLocks noGrp="1"/>
          </p:cNvSpPr>
          <p:nvPr>
            <p:ph idx="1"/>
          </p:nvPr>
        </p:nvSpPr>
        <p:spPr/>
        <p:txBody>
          <a:bodyPr>
            <a:normAutofit/>
          </a:bodyPr>
          <a:lstStyle/>
          <a:p>
            <a:pPr marL="114300" indent="0">
              <a:buNone/>
            </a:pPr>
            <a:endParaRPr lang="en-US" altLang="en-US" dirty="0" smtClean="0">
              <a:solidFill>
                <a:schemeClr val="tx1"/>
              </a:solidFill>
            </a:endParaRPr>
          </a:p>
          <a:p>
            <a:pPr marL="114300" indent="0">
              <a:buNone/>
            </a:pPr>
            <a:endParaRPr lang="en-US" altLang="en-US" dirty="0" smtClean="0">
              <a:solidFill>
                <a:schemeClr val="tx1"/>
              </a:solidFill>
            </a:endParaRPr>
          </a:p>
          <a:p>
            <a:pPr marL="114300" indent="0">
              <a:buNone/>
            </a:pPr>
            <a:endParaRPr lang="en-US" altLang="en-US" dirty="0">
              <a:solidFill>
                <a:schemeClr val="tx1"/>
              </a:solidFill>
            </a:endParaRPr>
          </a:p>
          <a:p>
            <a:pPr marL="114300" indent="0">
              <a:buNone/>
            </a:pPr>
            <a:r>
              <a:rPr lang="en-US" altLang="en-US" dirty="0" smtClean="0">
                <a:solidFill>
                  <a:srgbClr val="C00000"/>
                </a:solidFill>
              </a:rPr>
              <a:t>Steve Adams</a:t>
            </a:r>
            <a:endParaRPr lang="en-US" altLang="en-US" dirty="0">
              <a:solidFill>
                <a:srgbClr val="C00000"/>
              </a:solidFill>
            </a:endParaRPr>
          </a:p>
          <a:p>
            <a:pPr marL="114300" indent="0">
              <a:buNone/>
            </a:pPr>
            <a:r>
              <a:rPr lang="en-US" altLang="en-US" i="1" dirty="0">
                <a:solidFill>
                  <a:srgbClr val="C00000"/>
                </a:solidFill>
              </a:rPr>
              <a:t>Senior Records </a:t>
            </a:r>
            <a:r>
              <a:rPr lang="en-US" altLang="en-US" i="1" dirty="0" smtClean="0">
                <a:solidFill>
                  <a:srgbClr val="C00000"/>
                </a:solidFill>
              </a:rPr>
              <a:t>Analyst</a:t>
            </a:r>
          </a:p>
          <a:p>
            <a:pPr marL="114300" indent="0">
              <a:buNone/>
            </a:pPr>
            <a:r>
              <a:rPr lang="en-US" altLang="en-US" dirty="0" smtClean="0">
                <a:solidFill>
                  <a:srgbClr val="C00000"/>
                </a:solidFill>
              </a:rPr>
              <a:t>National Archives and Records Administration (NARA)</a:t>
            </a:r>
            <a:endParaRPr lang="en-US" altLang="en-US" dirty="0">
              <a:solidFill>
                <a:srgbClr val="C00000"/>
              </a:solidFill>
            </a:endParaRPr>
          </a:p>
          <a:p>
            <a:pPr marL="114300" indent="0">
              <a:buNone/>
            </a:pPr>
            <a:r>
              <a:rPr lang="en-US" altLang="en-US" dirty="0" smtClean="0">
                <a:solidFill>
                  <a:srgbClr val="C00000"/>
                </a:solidFill>
              </a:rPr>
              <a:t>(From presentation to </a:t>
            </a:r>
            <a:r>
              <a:rPr lang="en-US" altLang="en-US" i="1" dirty="0" smtClean="0">
                <a:solidFill>
                  <a:srgbClr val="C00000"/>
                </a:solidFill>
              </a:rPr>
              <a:t>NAGARA </a:t>
            </a:r>
            <a:r>
              <a:rPr lang="en-US" altLang="en-US" i="1" dirty="0">
                <a:solidFill>
                  <a:srgbClr val="C00000"/>
                </a:solidFill>
              </a:rPr>
              <a:t>-</a:t>
            </a:r>
            <a:r>
              <a:rPr lang="en-US" altLang="en-US" i="1" dirty="0" smtClean="0">
                <a:solidFill>
                  <a:srgbClr val="C00000"/>
                </a:solidFill>
              </a:rPr>
              <a:t> Indianapolis</a:t>
            </a:r>
            <a:r>
              <a:rPr lang="en-US" altLang="en-US" dirty="0" smtClean="0">
                <a:solidFill>
                  <a:srgbClr val="C00000"/>
                </a:solidFill>
              </a:rPr>
              <a:t>, given on </a:t>
            </a:r>
          </a:p>
          <a:p>
            <a:pPr marL="114300" indent="0">
              <a:buNone/>
            </a:pPr>
            <a:r>
              <a:rPr lang="en-US" altLang="en-US" dirty="0" smtClean="0">
                <a:solidFill>
                  <a:srgbClr val="C00000"/>
                </a:solidFill>
              </a:rPr>
              <a:t>July 11, 2013)</a:t>
            </a:r>
            <a:endParaRPr lang="en-US" altLang="en-US" dirty="0">
              <a:solidFill>
                <a:srgbClr val="C00000"/>
              </a:solidFill>
            </a:endParaRPr>
          </a:p>
          <a:p>
            <a:pPr marL="114300" indent="0">
              <a:buNone/>
            </a:pPr>
            <a:endParaRPr lang="en-US" dirty="0" smtClean="0"/>
          </a:p>
          <a:p>
            <a:pPr marL="114300" indent="0">
              <a:buNone/>
            </a:pPr>
            <a:endParaRPr lang="en-US" dirty="0"/>
          </a:p>
        </p:txBody>
      </p:sp>
    </p:spTree>
    <p:extLst>
      <p:ext uri="{BB962C8B-B14F-4D97-AF65-F5344CB8AC3E}">
        <p14:creationId xmlns:p14="http://schemas.microsoft.com/office/powerpoint/2010/main" val="257997405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dirty="0" smtClean="0">
                <a:solidFill>
                  <a:schemeClr val="bg2">
                    <a:lumMod val="75000"/>
                  </a:schemeClr>
                </a:solidFill>
              </a:rPr>
              <a:t>Paper </a:t>
            </a:r>
            <a:r>
              <a:rPr lang="en-US" altLang="en-US" dirty="0" err="1" smtClean="0">
                <a:solidFill>
                  <a:schemeClr val="bg2">
                    <a:lumMod val="75000"/>
                  </a:schemeClr>
                </a:solidFill>
              </a:rPr>
              <a:t>Vs</a:t>
            </a:r>
            <a:r>
              <a:rPr lang="en-US" altLang="en-US" dirty="0" smtClean="0">
                <a:solidFill>
                  <a:schemeClr val="bg2">
                    <a:lumMod val="75000"/>
                  </a:schemeClr>
                </a:solidFill>
              </a:rPr>
              <a:t> Plastic : E-Records Retention</a:t>
            </a:r>
          </a:p>
        </p:txBody>
      </p:sp>
      <p:sp>
        <p:nvSpPr>
          <p:cNvPr id="17411" name="Rectangle 3"/>
          <p:cNvSpPr>
            <a:spLocks noGrp="1" noChangeArrowheads="1"/>
          </p:cNvSpPr>
          <p:nvPr>
            <p:ph type="body" idx="1"/>
          </p:nvPr>
        </p:nvSpPr>
        <p:spPr>
          <a:xfrm>
            <a:off x="457200" y="1676400"/>
            <a:ext cx="8153400" cy="4876800"/>
          </a:xfrm>
        </p:spPr>
        <p:txBody>
          <a:bodyPr>
            <a:normAutofit lnSpcReduction="10000"/>
          </a:bodyPr>
          <a:lstStyle/>
          <a:p>
            <a:pPr>
              <a:lnSpc>
                <a:spcPct val="90000"/>
              </a:lnSpc>
              <a:buFont typeface="Wingdings" pitchFamily="2" charset="2"/>
              <a:buChar char="§"/>
            </a:pPr>
            <a:r>
              <a:rPr lang="en-US" altLang="en-US" i="1" dirty="0" smtClean="0">
                <a:solidFill>
                  <a:srgbClr val="C00000"/>
                </a:solidFill>
              </a:rPr>
              <a:t>A.R.S. 41-151.18</a:t>
            </a:r>
            <a:r>
              <a:rPr lang="en-US" altLang="en-US" dirty="0" smtClean="0">
                <a:solidFill>
                  <a:srgbClr val="C00000"/>
                </a:solidFill>
              </a:rPr>
              <a:t> – no difference between paper records or electronic records (including scanned or “born digital”)</a:t>
            </a:r>
          </a:p>
          <a:p>
            <a:pPr>
              <a:lnSpc>
                <a:spcPct val="90000"/>
              </a:lnSpc>
              <a:buFont typeface="Wingdings" pitchFamily="2" charset="2"/>
              <a:buChar char="§"/>
            </a:pPr>
            <a:r>
              <a:rPr lang="en-US" altLang="en-US" dirty="0" smtClean="0">
                <a:solidFill>
                  <a:srgbClr val="0070C0"/>
                </a:solidFill>
              </a:rPr>
              <a:t>Retention Schedules are legal documents that will stand up in court</a:t>
            </a:r>
          </a:p>
          <a:p>
            <a:pPr>
              <a:lnSpc>
                <a:spcPct val="90000"/>
              </a:lnSpc>
              <a:buFont typeface="Wingdings" pitchFamily="2" charset="2"/>
              <a:buChar char="§"/>
            </a:pPr>
            <a:r>
              <a:rPr lang="en-US" altLang="en-US" dirty="0" smtClean="0">
                <a:solidFill>
                  <a:schemeClr val="accent6">
                    <a:lumMod val="75000"/>
                  </a:schemeClr>
                </a:solidFill>
              </a:rPr>
              <a:t>Retention Schedules – list the records that are created or received by public bodies – </a:t>
            </a:r>
            <a:r>
              <a:rPr lang="en-US" altLang="en-US" b="1" dirty="0" smtClean="0">
                <a:solidFill>
                  <a:schemeClr val="accent6">
                    <a:lumMod val="75000"/>
                  </a:schemeClr>
                </a:solidFill>
              </a:rPr>
              <a:t>regardless of whether created on paper or electronic</a:t>
            </a:r>
          </a:p>
          <a:p>
            <a:pPr>
              <a:lnSpc>
                <a:spcPct val="90000"/>
              </a:lnSpc>
              <a:buFont typeface="Wingdings" pitchFamily="2" charset="2"/>
              <a:buChar char="§"/>
            </a:pPr>
            <a:r>
              <a:rPr lang="en-US" altLang="en-US" dirty="0" smtClean="0">
                <a:solidFill>
                  <a:schemeClr val="accent6">
                    <a:lumMod val="75000"/>
                  </a:schemeClr>
                </a:solidFill>
              </a:rPr>
              <a:t>Retention Schedules – list the retention period for these records</a:t>
            </a:r>
          </a:p>
          <a:p>
            <a:pPr>
              <a:lnSpc>
                <a:spcPct val="90000"/>
              </a:lnSpc>
              <a:buFont typeface="Wingdings" pitchFamily="2" charset="2"/>
              <a:buChar char="§"/>
            </a:pPr>
            <a:r>
              <a:rPr lang="en-US" altLang="en-US" dirty="0" smtClean="0">
                <a:solidFill>
                  <a:srgbClr val="0070C0"/>
                </a:solidFill>
              </a:rPr>
              <a:t>Retention period for records are same for paper or electronic.  When you destroy paper records you need to destroy the electronic ones, as well</a:t>
            </a:r>
          </a:p>
          <a:p>
            <a:pPr>
              <a:lnSpc>
                <a:spcPct val="90000"/>
              </a:lnSpc>
              <a:buFont typeface="Wingdings" pitchFamily="2" charset="2"/>
              <a:buChar char="§"/>
            </a:pPr>
            <a:r>
              <a:rPr lang="en-US" altLang="en-US" b="1" dirty="0" smtClean="0">
                <a:solidFill>
                  <a:srgbClr val="C00000"/>
                </a:solidFill>
              </a:rPr>
              <a:t>Copies of records are not records – as long as they are truly a copy</a:t>
            </a:r>
          </a:p>
          <a:p>
            <a:pPr>
              <a:lnSpc>
                <a:spcPct val="90000"/>
              </a:lnSpc>
              <a:buFontTx/>
              <a:buNone/>
            </a:pPr>
            <a:endParaRPr lang="en-US" altLang="en-US" sz="2200" dirty="0" smtClean="0"/>
          </a:p>
          <a:p>
            <a:pPr>
              <a:lnSpc>
                <a:spcPct val="90000"/>
              </a:lnSpc>
              <a:buFontTx/>
              <a:buNone/>
            </a:pPr>
            <a:endParaRPr lang="en-US" altLang="en-US" sz="2400" dirty="0" smtClean="0"/>
          </a:p>
          <a:p>
            <a:pPr>
              <a:lnSpc>
                <a:spcPct val="90000"/>
              </a:lnSpc>
            </a:pPr>
            <a:endParaRPr lang="en-US" altLang="en-US" sz="2400" dirty="0" smtClean="0"/>
          </a:p>
        </p:txBody>
      </p:sp>
    </p:spTree>
    <p:extLst>
      <p:ext uri="{BB962C8B-B14F-4D97-AF65-F5344CB8AC3E}">
        <p14:creationId xmlns:p14="http://schemas.microsoft.com/office/powerpoint/2010/main" val="388517752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a:bodyPr>
          <a:lstStyle/>
          <a:p>
            <a:r>
              <a:rPr lang="en-US" altLang="en-US" sz="3200" dirty="0" smtClean="0">
                <a:solidFill>
                  <a:schemeClr val="bg2">
                    <a:lumMod val="75000"/>
                  </a:schemeClr>
                </a:solidFill>
              </a:rPr>
              <a:t>Archives / Data Warehouses vs. Backups</a:t>
            </a:r>
          </a:p>
        </p:txBody>
      </p:sp>
      <p:sp>
        <p:nvSpPr>
          <p:cNvPr id="18435" name="Rectangle 3"/>
          <p:cNvSpPr>
            <a:spLocks noGrp="1" noChangeArrowheads="1"/>
          </p:cNvSpPr>
          <p:nvPr>
            <p:ph type="body" idx="1"/>
          </p:nvPr>
        </p:nvSpPr>
        <p:spPr>
          <a:xfrm>
            <a:off x="304800" y="1676400"/>
            <a:ext cx="8382000" cy="4953000"/>
          </a:xfrm>
        </p:spPr>
        <p:txBody>
          <a:bodyPr/>
          <a:lstStyle/>
          <a:p>
            <a:pPr>
              <a:lnSpc>
                <a:spcPct val="90000"/>
              </a:lnSpc>
              <a:buFont typeface="Wingdings" pitchFamily="2" charset="2"/>
              <a:buChar char="§"/>
            </a:pPr>
            <a:r>
              <a:rPr lang="en-US" altLang="en-US" sz="2400" b="1" dirty="0" smtClean="0">
                <a:solidFill>
                  <a:schemeClr val="accent6">
                    <a:lumMod val="75000"/>
                  </a:schemeClr>
                </a:solidFill>
              </a:rPr>
              <a:t>Backups</a:t>
            </a:r>
            <a:r>
              <a:rPr lang="en-US" altLang="en-US" sz="2400" dirty="0" smtClean="0">
                <a:solidFill>
                  <a:schemeClr val="accent6">
                    <a:lumMod val="75000"/>
                  </a:schemeClr>
                </a:solidFill>
              </a:rPr>
              <a:t> </a:t>
            </a:r>
          </a:p>
          <a:p>
            <a:pPr lvl="1">
              <a:lnSpc>
                <a:spcPct val="90000"/>
              </a:lnSpc>
              <a:buFont typeface="Wingdings" pitchFamily="2" charset="2"/>
              <a:buChar char="§"/>
            </a:pPr>
            <a:r>
              <a:rPr lang="en-US" altLang="en-US" b="1" dirty="0">
                <a:solidFill>
                  <a:schemeClr val="accent6">
                    <a:lumMod val="75000"/>
                  </a:schemeClr>
                </a:solidFill>
              </a:rPr>
              <a:t>S</a:t>
            </a:r>
            <a:r>
              <a:rPr lang="en-US" altLang="en-US" sz="2000" b="1" dirty="0" smtClean="0">
                <a:solidFill>
                  <a:schemeClr val="accent6">
                    <a:lumMod val="75000"/>
                  </a:schemeClr>
                </a:solidFill>
              </a:rPr>
              <a:t>hort-term retention </a:t>
            </a:r>
            <a:r>
              <a:rPr lang="en-US" altLang="en-US" sz="2000" dirty="0" smtClean="0">
                <a:solidFill>
                  <a:schemeClr val="accent6">
                    <a:lumMod val="75000"/>
                  </a:schemeClr>
                </a:solidFill>
              </a:rPr>
              <a:t>for disaster recovery</a:t>
            </a:r>
          </a:p>
          <a:p>
            <a:pPr lvl="1">
              <a:lnSpc>
                <a:spcPct val="90000"/>
              </a:lnSpc>
              <a:buFont typeface="Wingdings" pitchFamily="2" charset="2"/>
              <a:buChar char="§"/>
            </a:pPr>
            <a:r>
              <a:rPr lang="en-US" altLang="en-US" sz="2000" dirty="0" smtClean="0">
                <a:solidFill>
                  <a:schemeClr val="accent6">
                    <a:lumMod val="75000"/>
                  </a:schemeClr>
                </a:solidFill>
              </a:rPr>
              <a:t>Usually </a:t>
            </a:r>
            <a:r>
              <a:rPr lang="en-US" altLang="en-US" sz="2000" b="1" dirty="0" smtClean="0">
                <a:solidFill>
                  <a:schemeClr val="accent6">
                    <a:lumMod val="75000"/>
                  </a:schemeClr>
                </a:solidFill>
              </a:rPr>
              <a:t>copies of information </a:t>
            </a:r>
            <a:r>
              <a:rPr lang="en-US" altLang="en-US" sz="2000" dirty="0" smtClean="0">
                <a:solidFill>
                  <a:schemeClr val="accent6">
                    <a:lumMod val="75000"/>
                  </a:schemeClr>
                </a:solidFill>
              </a:rPr>
              <a:t>that exists elsewhere </a:t>
            </a:r>
          </a:p>
          <a:p>
            <a:pPr lvl="1">
              <a:lnSpc>
                <a:spcPct val="90000"/>
              </a:lnSpc>
              <a:buFont typeface="Wingdings" pitchFamily="2" charset="2"/>
              <a:buChar char="§"/>
            </a:pPr>
            <a:r>
              <a:rPr lang="en-US" altLang="en-US" dirty="0">
                <a:solidFill>
                  <a:schemeClr val="accent6">
                    <a:lumMod val="75000"/>
                  </a:schemeClr>
                </a:solidFill>
              </a:rPr>
              <a:t>C</a:t>
            </a:r>
            <a:r>
              <a:rPr lang="en-US" altLang="en-US" sz="2000" dirty="0" smtClean="0">
                <a:solidFill>
                  <a:schemeClr val="accent6">
                    <a:lumMod val="75000"/>
                  </a:schemeClr>
                </a:solidFill>
              </a:rPr>
              <a:t>opies of information are not records.</a:t>
            </a:r>
          </a:p>
          <a:p>
            <a:pPr lvl="1">
              <a:lnSpc>
                <a:spcPct val="90000"/>
              </a:lnSpc>
              <a:buFont typeface="Wingdings" pitchFamily="2" charset="2"/>
              <a:buChar char="§"/>
            </a:pPr>
            <a:r>
              <a:rPr lang="en-US" altLang="en-US" sz="2000" dirty="0" smtClean="0">
                <a:solidFill>
                  <a:schemeClr val="accent6">
                    <a:lumMod val="75000"/>
                  </a:schemeClr>
                </a:solidFill>
              </a:rPr>
              <a:t>Risks: The longer backups are kept, the more risk they contain unique records and not copies</a:t>
            </a:r>
          </a:p>
          <a:p>
            <a:pPr lvl="1">
              <a:lnSpc>
                <a:spcPct val="90000"/>
              </a:lnSpc>
              <a:buFont typeface="Wingdings" pitchFamily="2" charset="2"/>
              <a:buNone/>
            </a:pPr>
            <a:endParaRPr lang="en-US" altLang="en-US" sz="2000" dirty="0" smtClean="0"/>
          </a:p>
          <a:p>
            <a:pPr>
              <a:lnSpc>
                <a:spcPct val="90000"/>
              </a:lnSpc>
              <a:buFont typeface="Wingdings" pitchFamily="2" charset="2"/>
              <a:buChar char="§"/>
            </a:pPr>
            <a:r>
              <a:rPr lang="en-US" altLang="en-US" sz="2400" b="1" dirty="0" smtClean="0">
                <a:solidFill>
                  <a:srgbClr val="0070C0"/>
                </a:solidFill>
              </a:rPr>
              <a:t>Archives / Data Warehouses</a:t>
            </a:r>
            <a:r>
              <a:rPr lang="en-US" altLang="en-US" sz="2400" dirty="0" smtClean="0">
                <a:solidFill>
                  <a:srgbClr val="0070C0"/>
                </a:solidFill>
              </a:rPr>
              <a:t> </a:t>
            </a:r>
          </a:p>
          <a:p>
            <a:pPr lvl="1">
              <a:lnSpc>
                <a:spcPct val="90000"/>
              </a:lnSpc>
              <a:buFont typeface="Wingdings" pitchFamily="2" charset="2"/>
              <a:buChar char="§"/>
            </a:pPr>
            <a:r>
              <a:rPr lang="en-US" altLang="en-US" sz="2000" dirty="0" smtClean="0">
                <a:solidFill>
                  <a:srgbClr val="0070C0"/>
                </a:solidFill>
              </a:rPr>
              <a:t>Usually longer-term retention</a:t>
            </a:r>
          </a:p>
          <a:p>
            <a:pPr lvl="1">
              <a:lnSpc>
                <a:spcPct val="90000"/>
              </a:lnSpc>
              <a:buFont typeface="Wingdings" pitchFamily="2" charset="2"/>
              <a:buChar char="§"/>
            </a:pPr>
            <a:r>
              <a:rPr lang="en-US" altLang="en-US" sz="2000" dirty="0" smtClean="0">
                <a:solidFill>
                  <a:srgbClr val="0070C0"/>
                </a:solidFill>
              </a:rPr>
              <a:t>Often contain unique information not found anywhere else (off-line records)</a:t>
            </a:r>
          </a:p>
          <a:p>
            <a:pPr lvl="1">
              <a:lnSpc>
                <a:spcPct val="90000"/>
              </a:lnSpc>
              <a:buFont typeface="Wingdings" pitchFamily="2" charset="2"/>
              <a:buChar char="§"/>
            </a:pPr>
            <a:r>
              <a:rPr lang="en-US" altLang="en-US" sz="2000" dirty="0" smtClean="0">
                <a:solidFill>
                  <a:srgbClr val="0070C0"/>
                </a:solidFill>
              </a:rPr>
              <a:t>Archives / Warehouses ARE records</a:t>
            </a:r>
          </a:p>
          <a:p>
            <a:pPr lvl="1">
              <a:lnSpc>
                <a:spcPct val="90000"/>
              </a:lnSpc>
              <a:buFont typeface="Wingdings" pitchFamily="2" charset="2"/>
              <a:buChar char="§"/>
            </a:pPr>
            <a:r>
              <a:rPr lang="en-US" altLang="en-US" sz="2000" dirty="0" smtClean="0">
                <a:solidFill>
                  <a:srgbClr val="0070C0"/>
                </a:solidFill>
              </a:rPr>
              <a:t>Implications: </a:t>
            </a:r>
            <a:r>
              <a:rPr lang="en-US" altLang="en-US" sz="2000" b="1" dirty="0" smtClean="0">
                <a:solidFill>
                  <a:srgbClr val="0070C0"/>
                </a:solidFill>
              </a:rPr>
              <a:t>Archives will need to be searched as part of Public Records Requests, Audits, Government Investigations, Litigation</a:t>
            </a:r>
            <a:endParaRPr lang="en-US" altLang="en-US" sz="2000" dirty="0" smtClean="0">
              <a:solidFill>
                <a:srgbClr val="0070C0"/>
              </a:solidFill>
            </a:endParaRPr>
          </a:p>
          <a:p>
            <a:pPr>
              <a:lnSpc>
                <a:spcPct val="90000"/>
              </a:lnSpc>
              <a:buFont typeface="Wingdings" pitchFamily="2" charset="2"/>
              <a:buChar char="§"/>
            </a:pPr>
            <a:endParaRPr lang="en-US" altLang="en-US" sz="2400" dirty="0" smtClean="0"/>
          </a:p>
          <a:p>
            <a:pPr>
              <a:lnSpc>
                <a:spcPct val="90000"/>
              </a:lnSpc>
              <a:buFont typeface="Wingdings" pitchFamily="2" charset="2"/>
              <a:buChar char="§"/>
            </a:pPr>
            <a:endParaRPr lang="en-US" altLang="en-US" sz="2400" dirty="0" smtClean="0"/>
          </a:p>
        </p:txBody>
      </p:sp>
    </p:spTree>
    <p:extLst>
      <p:ext uri="{BB962C8B-B14F-4D97-AF65-F5344CB8AC3E}">
        <p14:creationId xmlns:p14="http://schemas.microsoft.com/office/powerpoint/2010/main" val="129045201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dirty="0" smtClean="0">
                <a:solidFill>
                  <a:schemeClr val="bg2">
                    <a:lumMod val="75000"/>
                  </a:schemeClr>
                </a:solidFill>
              </a:rPr>
              <a:t>Databases &amp; Formats</a:t>
            </a:r>
          </a:p>
        </p:txBody>
      </p:sp>
      <p:sp>
        <p:nvSpPr>
          <p:cNvPr id="19459" name="Rectangle 3"/>
          <p:cNvSpPr>
            <a:spLocks noGrp="1" noChangeArrowheads="1"/>
          </p:cNvSpPr>
          <p:nvPr>
            <p:ph type="body" idx="1"/>
          </p:nvPr>
        </p:nvSpPr>
        <p:spPr>
          <a:xfrm>
            <a:off x="457200" y="1752600"/>
            <a:ext cx="8229600" cy="4876800"/>
          </a:xfrm>
        </p:spPr>
        <p:txBody>
          <a:bodyPr>
            <a:noAutofit/>
          </a:bodyPr>
          <a:lstStyle/>
          <a:p>
            <a:pPr>
              <a:lnSpc>
                <a:spcPct val="80000"/>
              </a:lnSpc>
              <a:buFont typeface="Wingdings" pitchFamily="2" charset="2"/>
              <a:buChar char="§"/>
            </a:pPr>
            <a:r>
              <a:rPr lang="en-US" altLang="en-US" sz="3200" dirty="0" smtClean="0">
                <a:solidFill>
                  <a:srgbClr val="0070C0"/>
                </a:solidFill>
              </a:rPr>
              <a:t>Databases contain electronic records – not just data</a:t>
            </a:r>
          </a:p>
          <a:p>
            <a:pPr marL="114300" indent="0">
              <a:lnSpc>
                <a:spcPct val="80000"/>
              </a:lnSpc>
              <a:buNone/>
            </a:pPr>
            <a:endParaRPr lang="en-US" altLang="en-US" sz="1200" dirty="0" smtClean="0"/>
          </a:p>
          <a:p>
            <a:pPr>
              <a:lnSpc>
                <a:spcPct val="80000"/>
              </a:lnSpc>
              <a:buFont typeface="Wingdings" pitchFamily="2" charset="2"/>
              <a:buChar char="§"/>
            </a:pPr>
            <a:r>
              <a:rPr lang="en-US" altLang="en-US" sz="3200" dirty="0" smtClean="0">
                <a:solidFill>
                  <a:schemeClr val="accent1">
                    <a:lumMod val="75000"/>
                  </a:schemeClr>
                </a:solidFill>
              </a:rPr>
              <a:t>Databases contain many different types of records intermingled and interdependent</a:t>
            </a:r>
          </a:p>
          <a:p>
            <a:pPr marL="114300" indent="0">
              <a:lnSpc>
                <a:spcPct val="80000"/>
              </a:lnSpc>
              <a:buNone/>
            </a:pPr>
            <a:endParaRPr lang="en-US" altLang="en-US" sz="1200" dirty="0" smtClean="0"/>
          </a:p>
          <a:p>
            <a:pPr>
              <a:lnSpc>
                <a:spcPct val="80000"/>
              </a:lnSpc>
              <a:buFont typeface="Wingdings" pitchFamily="2" charset="2"/>
              <a:buChar char="§"/>
            </a:pPr>
            <a:r>
              <a:rPr lang="en-US" altLang="en-US" sz="3200" dirty="0" smtClean="0">
                <a:solidFill>
                  <a:srgbClr val="C00000"/>
                </a:solidFill>
              </a:rPr>
              <a:t>Deleting one record in a database will affect other “pieces” of the same record</a:t>
            </a:r>
          </a:p>
          <a:p>
            <a:pPr marL="114300" indent="0">
              <a:lnSpc>
                <a:spcPct val="80000"/>
              </a:lnSpc>
              <a:buNone/>
            </a:pPr>
            <a:endParaRPr lang="en-US" altLang="en-US" sz="1200" dirty="0" smtClean="0"/>
          </a:p>
          <a:p>
            <a:pPr>
              <a:lnSpc>
                <a:spcPct val="80000"/>
              </a:lnSpc>
              <a:buFont typeface="Wingdings" pitchFamily="2" charset="2"/>
              <a:buChar char="§"/>
            </a:pPr>
            <a:r>
              <a:rPr lang="en-US" altLang="en-US" sz="3200" dirty="0" smtClean="0">
                <a:solidFill>
                  <a:srgbClr val="0070C0"/>
                </a:solidFill>
              </a:rPr>
              <a:t>Solution: Databases are best managed if we Schedule the entire database, not just the records that can be queried</a:t>
            </a:r>
          </a:p>
        </p:txBody>
      </p:sp>
    </p:spTree>
    <p:extLst>
      <p:ext uri="{BB962C8B-B14F-4D97-AF65-F5344CB8AC3E}">
        <p14:creationId xmlns:p14="http://schemas.microsoft.com/office/powerpoint/2010/main" val="194538588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838200" y="457200"/>
            <a:ext cx="7772400" cy="762000"/>
          </a:xfrm>
        </p:spPr>
        <p:txBody>
          <a:bodyPr/>
          <a:lstStyle/>
          <a:p>
            <a:r>
              <a:rPr lang="en-US" altLang="en-US" dirty="0" smtClean="0">
                <a:solidFill>
                  <a:schemeClr val="bg2">
                    <a:lumMod val="75000"/>
                  </a:schemeClr>
                </a:solidFill>
              </a:rPr>
              <a:t>Example of Scheduled Database</a:t>
            </a:r>
            <a:r>
              <a:rPr lang="en-US" altLang="en-US" dirty="0" smtClean="0"/>
              <a:t>	</a:t>
            </a:r>
          </a:p>
        </p:txBody>
      </p:sp>
      <p:pic>
        <p:nvPicPr>
          <p:cNvPr id="20483" name="Picture 3"/>
          <p:cNvPicPr>
            <a:picLocks noGrp="1" noChangeAspect="1" noChangeArrowheads="1"/>
          </p:cNvPicPr>
          <p:nvPr>
            <p:ph type="body" idx="1"/>
          </p:nvPr>
        </p:nvPicPr>
        <p:blipFill>
          <a:blip r:embed="rId3" cstate="print">
            <a:extLst>
              <a:ext uri="{28A0092B-C50C-407E-A947-70E740481C1C}">
                <a14:useLocalDpi xmlns:a14="http://schemas.microsoft.com/office/drawing/2010/main" val="0"/>
              </a:ext>
            </a:extLst>
          </a:blip>
          <a:srcRect/>
          <a:stretch>
            <a:fillRect/>
          </a:stretch>
        </p:blipFill>
        <p:spPr>
          <a:xfrm>
            <a:off x="609600" y="1676400"/>
            <a:ext cx="8077200" cy="5082139"/>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822204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533400" y="3124200"/>
            <a:ext cx="6553200" cy="1509712"/>
          </a:xfrm>
        </p:spPr>
        <p:txBody>
          <a:bodyPr>
            <a:normAutofit fontScale="90000"/>
          </a:bodyPr>
          <a:lstStyle/>
          <a:p>
            <a:pPr marL="484632" algn="l" eaLnBrk="1" fontAlgn="auto" hangingPunct="1">
              <a:spcAft>
                <a:spcPts val="0"/>
              </a:spcAft>
              <a:defRPr/>
            </a:pPr>
            <a:r>
              <a:rPr lang="en-US" sz="5300" dirty="0" smtClean="0">
                <a:effectLst/>
              </a:rPr>
              <a:t>E-Records Challenges: Websites and Clouds</a:t>
            </a:r>
            <a:endParaRPr lang="en-US" dirty="0">
              <a:effectLst/>
            </a:endParaRPr>
          </a:p>
        </p:txBody>
      </p:sp>
    </p:spTree>
    <p:extLst>
      <p:ext uri="{BB962C8B-B14F-4D97-AF65-F5344CB8AC3E}">
        <p14:creationId xmlns:p14="http://schemas.microsoft.com/office/powerpoint/2010/main" val="69129612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2">
                    <a:lumMod val="75000"/>
                  </a:schemeClr>
                </a:solidFill>
              </a:rPr>
              <a:t>Who is managing all that stuff?</a:t>
            </a:r>
            <a:endParaRPr lang="en-US" dirty="0">
              <a:solidFill>
                <a:schemeClr val="bg2">
                  <a:lumMod val="75000"/>
                </a:schemeClr>
              </a:solidFill>
            </a:endParaRPr>
          </a:p>
        </p:txBody>
      </p:sp>
      <p:sp>
        <p:nvSpPr>
          <p:cNvPr id="3" name="Content Placeholder 2"/>
          <p:cNvSpPr>
            <a:spLocks noGrp="1"/>
          </p:cNvSpPr>
          <p:nvPr>
            <p:ph idx="1"/>
          </p:nvPr>
        </p:nvSpPr>
        <p:spPr>
          <a:xfrm>
            <a:off x="457200" y="1752600"/>
            <a:ext cx="8229600" cy="4800600"/>
          </a:xfrm>
        </p:spPr>
        <p:txBody>
          <a:bodyPr>
            <a:normAutofit/>
          </a:bodyPr>
          <a:lstStyle/>
          <a:p>
            <a:pPr>
              <a:lnSpc>
                <a:spcPct val="90000"/>
              </a:lnSpc>
              <a:buFontTx/>
              <a:buNone/>
            </a:pPr>
            <a:r>
              <a:rPr lang="en-US" altLang="en-US" sz="2800" b="1" dirty="0"/>
              <a:t>Questions to think </a:t>
            </a:r>
            <a:r>
              <a:rPr lang="en-US" altLang="en-US" sz="2800" b="1" dirty="0" smtClean="0"/>
              <a:t>about</a:t>
            </a:r>
            <a:r>
              <a:rPr lang="en-US" altLang="en-US" sz="2800" dirty="0" smtClean="0"/>
              <a:t>:</a:t>
            </a:r>
            <a:endParaRPr lang="en-US" altLang="en-US" sz="2800" dirty="0"/>
          </a:p>
          <a:p>
            <a:pPr>
              <a:lnSpc>
                <a:spcPct val="90000"/>
              </a:lnSpc>
              <a:buFontTx/>
              <a:buNone/>
            </a:pPr>
            <a:endParaRPr lang="en-US" altLang="en-US" sz="1400" dirty="0"/>
          </a:p>
          <a:p>
            <a:pPr>
              <a:lnSpc>
                <a:spcPct val="90000"/>
              </a:lnSpc>
            </a:pPr>
            <a:r>
              <a:rPr lang="en-US" altLang="en-US" dirty="0">
                <a:solidFill>
                  <a:schemeClr val="accent1">
                    <a:lumMod val="75000"/>
                  </a:schemeClr>
                </a:solidFill>
              </a:rPr>
              <a:t>What is the difference between </a:t>
            </a:r>
            <a:r>
              <a:rPr lang="en-US" altLang="en-US" b="1" dirty="0">
                <a:solidFill>
                  <a:schemeClr val="accent1">
                    <a:lumMod val="75000"/>
                  </a:schemeClr>
                </a:solidFill>
              </a:rPr>
              <a:t>data and records</a:t>
            </a:r>
            <a:r>
              <a:rPr lang="en-US" altLang="en-US" dirty="0">
                <a:solidFill>
                  <a:schemeClr val="accent1">
                    <a:lumMod val="75000"/>
                  </a:schemeClr>
                </a:solidFill>
              </a:rPr>
              <a:t>?</a:t>
            </a:r>
          </a:p>
          <a:p>
            <a:pPr>
              <a:lnSpc>
                <a:spcPct val="90000"/>
              </a:lnSpc>
            </a:pPr>
            <a:endParaRPr lang="en-US" altLang="en-US" sz="1600" dirty="0"/>
          </a:p>
          <a:p>
            <a:pPr>
              <a:lnSpc>
                <a:spcPct val="90000"/>
              </a:lnSpc>
            </a:pPr>
            <a:r>
              <a:rPr lang="en-US" altLang="en-US" dirty="0">
                <a:solidFill>
                  <a:schemeClr val="accent3">
                    <a:lumMod val="75000"/>
                  </a:schemeClr>
                </a:solidFill>
              </a:rPr>
              <a:t>Is it </a:t>
            </a:r>
            <a:r>
              <a:rPr lang="en-US" altLang="en-US" b="1" dirty="0">
                <a:solidFill>
                  <a:schemeClr val="accent3">
                    <a:lumMod val="75000"/>
                  </a:schemeClr>
                </a:solidFill>
              </a:rPr>
              <a:t>IT’s “responsibility” </a:t>
            </a:r>
            <a:r>
              <a:rPr lang="en-US" altLang="en-US" dirty="0">
                <a:solidFill>
                  <a:schemeClr val="accent3">
                    <a:lumMod val="75000"/>
                  </a:schemeClr>
                </a:solidFill>
              </a:rPr>
              <a:t>to </a:t>
            </a:r>
            <a:r>
              <a:rPr lang="en-US" altLang="en-US" u="sng" dirty="0">
                <a:solidFill>
                  <a:schemeClr val="accent3">
                    <a:lumMod val="75000"/>
                  </a:schemeClr>
                </a:solidFill>
              </a:rPr>
              <a:t>provide Records Management service</a:t>
            </a:r>
            <a:r>
              <a:rPr lang="en-US" altLang="en-US" dirty="0">
                <a:solidFill>
                  <a:schemeClr val="accent3">
                    <a:lumMod val="75000"/>
                  </a:schemeClr>
                </a:solidFill>
              </a:rPr>
              <a:t> to their customers?</a:t>
            </a:r>
          </a:p>
          <a:p>
            <a:pPr>
              <a:lnSpc>
                <a:spcPct val="90000"/>
              </a:lnSpc>
            </a:pPr>
            <a:endParaRPr lang="en-US" altLang="en-US" sz="1600" dirty="0"/>
          </a:p>
          <a:p>
            <a:pPr>
              <a:lnSpc>
                <a:spcPct val="90000"/>
              </a:lnSpc>
            </a:pPr>
            <a:r>
              <a:rPr lang="en-US" altLang="en-US" dirty="0">
                <a:solidFill>
                  <a:srgbClr val="0070C0"/>
                </a:solidFill>
              </a:rPr>
              <a:t>Is IT in the </a:t>
            </a:r>
            <a:r>
              <a:rPr lang="en-US" altLang="en-US" b="1" dirty="0">
                <a:solidFill>
                  <a:srgbClr val="0070C0"/>
                </a:solidFill>
              </a:rPr>
              <a:t>best position to “manage” </a:t>
            </a:r>
            <a:r>
              <a:rPr lang="en-US" altLang="en-US" dirty="0">
                <a:solidFill>
                  <a:srgbClr val="0070C0"/>
                </a:solidFill>
              </a:rPr>
              <a:t>electronic </a:t>
            </a:r>
            <a:r>
              <a:rPr lang="en-US" altLang="en-US" u="sng" dirty="0">
                <a:solidFill>
                  <a:srgbClr val="0070C0"/>
                </a:solidFill>
              </a:rPr>
              <a:t>records</a:t>
            </a:r>
            <a:r>
              <a:rPr lang="en-US" altLang="en-US" dirty="0">
                <a:solidFill>
                  <a:srgbClr val="0070C0"/>
                </a:solidFill>
              </a:rPr>
              <a:t>?</a:t>
            </a:r>
          </a:p>
          <a:p>
            <a:pPr>
              <a:lnSpc>
                <a:spcPct val="90000"/>
              </a:lnSpc>
            </a:pPr>
            <a:endParaRPr lang="en-US" altLang="en-US" sz="1600" dirty="0">
              <a:solidFill>
                <a:srgbClr val="0070C0"/>
              </a:solidFill>
            </a:endParaRPr>
          </a:p>
          <a:p>
            <a:pPr>
              <a:lnSpc>
                <a:spcPct val="90000"/>
              </a:lnSpc>
            </a:pPr>
            <a:r>
              <a:rPr lang="en-US" altLang="en-US" dirty="0">
                <a:solidFill>
                  <a:srgbClr val="0070C0"/>
                </a:solidFill>
              </a:rPr>
              <a:t>Is IT the </a:t>
            </a:r>
            <a:r>
              <a:rPr lang="en-US" altLang="en-US" u="sng" dirty="0">
                <a:solidFill>
                  <a:srgbClr val="0070C0"/>
                </a:solidFill>
              </a:rPr>
              <a:t>creator of the content</a:t>
            </a:r>
            <a:r>
              <a:rPr lang="en-US" altLang="en-US" dirty="0">
                <a:solidFill>
                  <a:srgbClr val="0070C0"/>
                </a:solidFill>
              </a:rPr>
              <a:t> / record?</a:t>
            </a:r>
          </a:p>
          <a:p>
            <a:pPr>
              <a:lnSpc>
                <a:spcPct val="90000"/>
              </a:lnSpc>
            </a:pPr>
            <a:endParaRPr lang="en-US" altLang="en-US" sz="1600" dirty="0"/>
          </a:p>
          <a:p>
            <a:pPr>
              <a:lnSpc>
                <a:spcPct val="90000"/>
              </a:lnSpc>
            </a:pPr>
            <a:r>
              <a:rPr lang="en-US" altLang="en-US" dirty="0">
                <a:solidFill>
                  <a:schemeClr val="accent3">
                    <a:lumMod val="75000"/>
                  </a:schemeClr>
                </a:solidFill>
              </a:rPr>
              <a:t>Or, is IT the </a:t>
            </a:r>
            <a:r>
              <a:rPr lang="en-US" altLang="en-US" u="sng" dirty="0">
                <a:solidFill>
                  <a:schemeClr val="accent3">
                    <a:lumMod val="75000"/>
                  </a:schemeClr>
                </a:solidFill>
              </a:rPr>
              <a:t>“post-</a:t>
            </a:r>
            <a:r>
              <a:rPr lang="en-US" altLang="en-US" u="sng" dirty="0" err="1">
                <a:solidFill>
                  <a:schemeClr val="accent3">
                    <a:lumMod val="75000"/>
                  </a:schemeClr>
                </a:solidFill>
              </a:rPr>
              <a:t>er</a:t>
            </a:r>
            <a:r>
              <a:rPr lang="en-US" altLang="en-US" u="sng" dirty="0">
                <a:solidFill>
                  <a:schemeClr val="accent3">
                    <a:lumMod val="75000"/>
                  </a:schemeClr>
                </a:solidFill>
              </a:rPr>
              <a:t>” of the content</a:t>
            </a:r>
            <a:r>
              <a:rPr lang="en-US" altLang="en-US" dirty="0">
                <a:solidFill>
                  <a:schemeClr val="accent3">
                    <a:lumMod val="75000"/>
                  </a:schemeClr>
                </a:solidFill>
              </a:rPr>
              <a:t> / record?</a:t>
            </a:r>
          </a:p>
          <a:p>
            <a:pPr>
              <a:lnSpc>
                <a:spcPct val="90000"/>
              </a:lnSpc>
            </a:pPr>
            <a:endParaRPr lang="en-US" altLang="en-US" sz="1600" dirty="0"/>
          </a:p>
          <a:p>
            <a:pPr>
              <a:lnSpc>
                <a:spcPct val="90000"/>
              </a:lnSpc>
            </a:pPr>
            <a:r>
              <a:rPr lang="en-US" altLang="en-US" dirty="0" smtClean="0">
                <a:solidFill>
                  <a:schemeClr val="accent1">
                    <a:lumMod val="75000"/>
                  </a:schemeClr>
                </a:solidFill>
              </a:rPr>
              <a:t>Why do these </a:t>
            </a:r>
            <a:r>
              <a:rPr lang="en-US" altLang="en-US" dirty="0">
                <a:solidFill>
                  <a:schemeClr val="accent1">
                    <a:lumMod val="75000"/>
                  </a:schemeClr>
                </a:solidFill>
              </a:rPr>
              <a:t>questions matter?</a:t>
            </a:r>
          </a:p>
          <a:p>
            <a:endParaRPr lang="en-US" dirty="0"/>
          </a:p>
        </p:txBody>
      </p:sp>
    </p:spTree>
    <p:extLst>
      <p:ext uri="{BB962C8B-B14F-4D97-AF65-F5344CB8AC3E}">
        <p14:creationId xmlns:p14="http://schemas.microsoft.com/office/powerpoint/2010/main" val="19201985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2">
                    <a:lumMod val="75000"/>
                  </a:schemeClr>
                </a:solidFill>
              </a:rPr>
              <a:t>RM Questions for Website Management</a:t>
            </a:r>
            <a:endParaRPr lang="en-US" dirty="0">
              <a:solidFill>
                <a:schemeClr val="bg2">
                  <a:lumMod val="75000"/>
                </a:schemeClr>
              </a:solidFill>
            </a:endParaRPr>
          </a:p>
        </p:txBody>
      </p:sp>
      <p:sp>
        <p:nvSpPr>
          <p:cNvPr id="3" name="Content Placeholder 2"/>
          <p:cNvSpPr>
            <a:spLocks noGrp="1"/>
          </p:cNvSpPr>
          <p:nvPr>
            <p:ph idx="1"/>
          </p:nvPr>
        </p:nvSpPr>
        <p:spPr/>
        <p:txBody>
          <a:bodyPr>
            <a:normAutofit/>
          </a:bodyPr>
          <a:lstStyle/>
          <a:p>
            <a:pPr marL="114300" indent="0">
              <a:buNone/>
            </a:pPr>
            <a:r>
              <a:rPr lang="en-US" sz="2800" dirty="0" smtClean="0"/>
              <a:t>Important RM Concept for all forms of Electronic Communication:</a:t>
            </a:r>
          </a:p>
          <a:p>
            <a:r>
              <a:rPr lang="en-US" sz="2800" dirty="0" smtClean="0">
                <a:solidFill>
                  <a:srgbClr val="C00000"/>
                </a:solidFill>
              </a:rPr>
              <a:t>Is </a:t>
            </a:r>
            <a:r>
              <a:rPr lang="en-US" sz="2800" b="1" dirty="0" smtClean="0">
                <a:solidFill>
                  <a:srgbClr val="C00000"/>
                </a:solidFill>
              </a:rPr>
              <a:t>Content</a:t>
            </a:r>
            <a:r>
              <a:rPr lang="en-US" sz="2800" dirty="0" smtClean="0">
                <a:solidFill>
                  <a:srgbClr val="C00000"/>
                </a:solidFill>
              </a:rPr>
              <a:t> in Communication </a:t>
            </a:r>
            <a:r>
              <a:rPr lang="en-US" sz="2800" b="1" dirty="0" smtClean="0">
                <a:solidFill>
                  <a:srgbClr val="C00000"/>
                </a:solidFill>
              </a:rPr>
              <a:t>a Copy</a:t>
            </a:r>
            <a:r>
              <a:rPr lang="en-US" sz="2800" dirty="0" smtClean="0">
                <a:solidFill>
                  <a:srgbClr val="C00000"/>
                </a:solidFill>
              </a:rPr>
              <a:t>? </a:t>
            </a:r>
          </a:p>
          <a:p>
            <a:r>
              <a:rPr lang="en-US" sz="2800" dirty="0" smtClean="0">
                <a:solidFill>
                  <a:srgbClr val="0070C0"/>
                </a:solidFill>
              </a:rPr>
              <a:t>Is that content (of original not copy) </a:t>
            </a:r>
            <a:r>
              <a:rPr lang="en-US" sz="2800" b="1" dirty="0" smtClean="0">
                <a:solidFill>
                  <a:srgbClr val="0070C0"/>
                </a:solidFill>
              </a:rPr>
              <a:t>being retained and managed </a:t>
            </a:r>
            <a:r>
              <a:rPr lang="en-US" sz="2800" dirty="0" smtClean="0">
                <a:solidFill>
                  <a:srgbClr val="0070C0"/>
                </a:solidFill>
              </a:rPr>
              <a:t>(from RM perspective) elsewhere?</a:t>
            </a:r>
          </a:p>
          <a:p>
            <a:r>
              <a:rPr lang="en-US" sz="2800" dirty="0" smtClean="0">
                <a:solidFill>
                  <a:srgbClr val="C00000"/>
                </a:solidFill>
              </a:rPr>
              <a:t>Is </a:t>
            </a:r>
            <a:r>
              <a:rPr lang="en-US" sz="2800" b="1" dirty="0" smtClean="0">
                <a:solidFill>
                  <a:srgbClr val="C00000"/>
                </a:solidFill>
              </a:rPr>
              <a:t>Content Unique </a:t>
            </a:r>
            <a:r>
              <a:rPr lang="en-US" sz="2800" dirty="0" smtClean="0">
                <a:solidFill>
                  <a:srgbClr val="C00000"/>
                </a:solidFill>
              </a:rPr>
              <a:t>information?</a:t>
            </a:r>
          </a:p>
          <a:p>
            <a:r>
              <a:rPr lang="en-US" sz="2800" dirty="0" smtClean="0">
                <a:solidFill>
                  <a:srgbClr val="0070C0"/>
                </a:solidFill>
              </a:rPr>
              <a:t>Is Unique Content </a:t>
            </a:r>
            <a:r>
              <a:rPr lang="en-US" sz="2800" b="1" dirty="0" smtClean="0">
                <a:solidFill>
                  <a:srgbClr val="0070C0"/>
                </a:solidFill>
              </a:rPr>
              <a:t>being retained and managed </a:t>
            </a:r>
            <a:r>
              <a:rPr lang="en-US" sz="2800" dirty="0" smtClean="0">
                <a:solidFill>
                  <a:srgbClr val="0070C0"/>
                </a:solidFill>
              </a:rPr>
              <a:t>(from RM perspective)?</a:t>
            </a:r>
            <a:endParaRPr lang="en-US" sz="2800" dirty="0">
              <a:solidFill>
                <a:srgbClr val="0070C0"/>
              </a:solidFill>
            </a:endParaRPr>
          </a:p>
        </p:txBody>
      </p:sp>
    </p:spTree>
    <p:extLst>
      <p:ext uri="{BB962C8B-B14F-4D97-AF65-F5344CB8AC3E}">
        <p14:creationId xmlns:p14="http://schemas.microsoft.com/office/powerpoint/2010/main" val="95374383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2">
                    <a:lumMod val="75000"/>
                  </a:schemeClr>
                </a:solidFill>
              </a:rPr>
              <a:t>RM Guidance for Website Management</a:t>
            </a:r>
            <a:endParaRPr lang="en-US" dirty="0">
              <a:solidFill>
                <a:schemeClr val="bg2">
                  <a:lumMod val="75000"/>
                </a:schemeClr>
              </a:solidFill>
            </a:endParaRPr>
          </a:p>
        </p:txBody>
      </p:sp>
      <p:sp>
        <p:nvSpPr>
          <p:cNvPr id="3" name="Content Placeholder 2"/>
          <p:cNvSpPr>
            <a:spLocks noGrp="1"/>
          </p:cNvSpPr>
          <p:nvPr>
            <p:ph idx="1"/>
          </p:nvPr>
        </p:nvSpPr>
        <p:spPr>
          <a:xfrm>
            <a:off x="457200" y="1752600"/>
            <a:ext cx="8229600" cy="4800600"/>
          </a:xfrm>
        </p:spPr>
        <p:txBody>
          <a:bodyPr>
            <a:normAutofit fontScale="92500" lnSpcReduction="10000"/>
          </a:bodyPr>
          <a:lstStyle/>
          <a:p>
            <a:r>
              <a:rPr lang="en-US" dirty="0" smtClean="0">
                <a:solidFill>
                  <a:srgbClr val="C00000"/>
                </a:solidFill>
              </a:rPr>
              <a:t>The </a:t>
            </a:r>
            <a:r>
              <a:rPr lang="en-US" b="1" dirty="0">
                <a:solidFill>
                  <a:srgbClr val="C00000"/>
                </a:solidFill>
              </a:rPr>
              <a:t>Creator of any content</a:t>
            </a:r>
            <a:r>
              <a:rPr lang="en-US" dirty="0">
                <a:solidFill>
                  <a:srgbClr val="C00000"/>
                </a:solidFill>
              </a:rPr>
              <a:t> being posted to </a:t>
            </a:r>
            <a:r>
              <a:rPr lang="en-US" dirty="0" smtClean="0">
                <a:solidFill>
                  <a:srgbClr val="C00000"/>
                </a:solidFill>
              </a:rPr>
              <a:t>website(s) needs </a:t>
            </a:r>
            <a:r>
              <a:rPr lang="en-US" dirty="0">
                <a:solidFill>
                  <a:srgbClr val="C00000"/>
                </a:solidFill>
              </a:rPr>
              <a:t>to be </a:t>
            </a:r>
            <a:r>
              <a:rPr lang="en-US" b="1" dirty="0">
                <a:solidFill>
                  <a:srgbClr val="C00000"/>
                </a:solidFill>
              </a:rPr>
              <a:t>responsible for the proper retention</a:t>
            </a:r>
            <a:r>
              <a:rPr lang="en-US" dirty="0">
                <a:solidFill>
                  <a:srgbClr val="C00000"/>
                </a:solidFill>
              </a:rPr>
              <a:t> of the content they </a:t>
            </a:r>
            <a:r>
              <a:rPr lang="en-US" dirty="0" smtClean="0">
                <a:solidFill>
                  <a:srgbClr val="C00000"/>
                </a:solidFill>
              </a:rPr>
              <a:t>created</a:t>
            </a:r>
            <a:endParaRPr lang="en-US" dirty="0">
              <a:solidFill>
                <a:srgbClr val="C00000"/>
              </a:solidFill>
            </a:endParaRPr>
          </a:p>
          <a:p>
            <a:r>
              <a:rPr lang="en-US" dirty="0">
                <a:solidFill>
                  <a:srgbClr val="0070C0"/>
                </a:solidFill>
              </a:rPr>
              <a:t> </a:t>
            </a:r>
            <a:r>
              <a:rPr lang="en-US" b="1" dirty="0" smtClean="0">
                <a:solidFill>
                  <a:srgbClr val="0070C0"/>
                </a:solidFill>
              </a:rPr>
              <a:t>Do </a:t>
            </a:r>
            <a:r>
              <a:rPr lang="en-US" b="1" dirty="0">
                <a:solidFill>
                  <a:srgbClr val="0070C0"/>
                </a:solidFill>
              </a:rPr>
              <a:t>not post any unique or original content</a:t>
            </a:r>
            <a:r>
              <a:rPr lang="en-US" dirty="0">
                <a:solidFill>
                  <a:srgbClr val="0070C0"/>
                </a:solidFill>
              </a:rPr>
              <a:t> to </a:t>
            </a:r>
            <a:r>
              <a:rPr lang="en-US" dirty="0" smtClean="0">
                <a:solidFill>
                  <a:srgbClr val="0070C0"/>
                </a:solidFill>
              </a:rPr>
              <a:t>website(s) </a:t>
            </a:r>
          </a:p>
          <a:p>
            <a:r>
              <a:rPr lang="en-US" b="1" dirty="0" smtClean="0">
                <a:solidFill>
                  <a:srgbClr val="7030A0"/>
                </a:solidFill>
              </a:rPr>
              <a:t>Post </a:t>
            </a:r>
            <a:r>
              <a:rPr lang="en-US" b="1" dirty="0">
                <a:solidFill>
                  <a:srgbClr val="7030A0"/>
                </a:solidFill>
              </a:rPr>
              <a:t>only copies </a:t>
            </a:r>
            <a:r>
              <a:rPr lang="en-US" dirty="0">
                <a:solidFill>
                  <a:srgbClr val="7030A0"/>
                </a:solidFill>
              </a:rPr>
              <a:t>of information being </a:t>
            </a:r>
            <a:r>
              <a:rPr lang="en-US" u="sng" dirty="0">
                <a:solidFill>
                  <a:srgbClr val="7030A0"/>
                </a:solidFill>
              </a:rPr>
              <a:t>managed by a specific person responsible for its retention</a:t>
            </a:r>
            <a:r>
              <a:rPr lang="en-US" dirty="0">
                <a:solidFill>
                  <a:srgbClr val="7030A0"/>
                </a:solidFill>
              </a:rPr>
              <a:t> </a:t>
            </a:r>
            <a:r>
              <a:rPr lang="en-US" dirty="0" smtClean="0">
                <a:solidFill>
                  <a:srgbClr val="7030A0"/>
                </a:solidFill>
              </a:rPr>
              <a:t>in another more secure and controllable location / system</a:t>
            </a:r>
          </a:p>
          <a:p>
            <a:r>
              <a:rPr lang="en-US" b="1" dirty="0" smtClean="0">
                <a:solidFill>
                  <a:schemeClr val="accent1">
                    <a:lumMod val="75000"/>
                  </a:schemeClr>
                </a:solidFill>
              </a:rPr>
              <a:t>Consider logging </a:t>
            </a:r>
            <a:r>
              <a:rPr lang="en-US" dirty="0" smtClean="0">
                <a:solidFill>
                  <a:schemeClr val="accent1">
                    <a:lumMod val="75000"/>
                  </a:schemeClr>
                </a:solidFill>
              </a:rPr>
              <a:t>(often a capability built into web software) </a:t>
            </a:r>
            <a:r>
              <a:rPr lang="en-US" u="sng" dirty="0" smtClean="0">
                <a:solidFill>
                  <a:schemeClr val="accent1">
                    <a:lumMod val="75000"/>
                  </a:schemeClr>
                </a:solidFill>
              </a:rPr>
              <a:t>when information is posted</a:t>
            </a:r>
            <a:r>
              <a:rPr lang="en-US" dirty="0" smtClean="0">
                <a:solidFill>
                  <a:schemeClr val="accent1">
                    <a:lumMod val="75000"/>
                  </a:schemeClr>
                </a:solidFill>
              </a:rPr>
              <a:t> to website(s) and </a:t>
            </a:r>
            <a:r>
              <a:rPr lang="en-US" u="sng" dirty="0" smtClean="0">
                <a:solidFill>
                  <a:schemeClr val="accent1">
                    <a:lumMod val="75000"/>
                  </a:schemeClr>
                </a:solidFill>
              </a:rPr>
              <a:t>when that information is removed</a:t>
            </a:r>
            <a:r>
              <a:rPr lang="en-US" dirty="0" smtClean="0">
                <a:solidFill>
                  <a:schemeClr val="accent1">
                    <a:lumMod val="75000"/>
                  </a:schemeClr>
                </a:solidFill>
              </a:rPr>
              <a:t>  </a:t>
            </a:r>
          </a:p>
          <a:p>
            <a:pPr lvl="1"/>
            <a:r>
              <a:rPr lang="en-US" sz="2400" dirty="0" smtClean="0">
                <a:solidFill>
                  <a:schemeClr val="accent1">
                    <a:lumMod val="75000"/>
                  </a:schemeClr>
                </a:solidFill>
              </a:rPr>
              <a:t>Why? Can help rebuild information on website(s) if ever needed</a:t>
            </a:r>
          </a:p>
          <a:p>
            <a:pPr marL="346075" lvl="1"/>
            <a:r>
              <a:rPr lang="en-US" sz="2400" dirty="0" smtClean="0">
                <a:solidFill>
                  <a:srgbClr val="0070C0"/>
                </a:solidFill>
              </a:rPr>
              <a:t>You </a:t>
            </a:r>
            <a:r>
              <a:rPr lang="en-US" sz="2400" b="1" dirty="0" smtClean="0">
                <a:solidFill>
                  <a:srgbClr val="0070C0"/>
                </a:solidFill>
              </a:rPr>
              <a:t>DO NOT need </a:t>
            </a:r>
            <a:r>
              <a:rPr lang="en-US" sz="2400" dirty="0" smtClean="0">
                <a:solidFill>
                  <a:srgbClr val="0070C0"/>
                </a:solidFill>
              </a:rPr>
              <a:t>to make and retain </a:t>
            </a:r>
            <a:r>
              <a:rPr lang="en-US" sz="2400" b="1" dirty="0" smtClean="0">
                <a:solidFill>
                  <a:srgbClr val="0070C0"/>
                </a:solidFill>
              </a:rPr>
              <a:t>screenshots</a:t>
            </a:r>
            <a:r>
              <a:rPr lang="en-US" sz="2400" dirty="0" smtClean="0">
                <a:solidFill>
                  <a:srgbClr val="0070C0"/>
                </a:solidFill>
              </a:rPr>
              <a:t> of website(s) to properly manage them</a:t>
            </a:r>
          </a:p>
          <a:p>
            <a:pPr marL="346075" lvl="1"/>
            <a:r>
              <a:rPr lang="en-US" sz="2400" u="sng" dirty="0" smtClean="0">
                <a:solidFill>
                  <a:srgbClr val="C00000"/>
                </a:solidFill>
              </a:rPr>
              <a:t>Web crawls</a:t>
            </a:r>
            <a:r>
              <a:rPr lang="en-US" sz="2400" dirty="0" smtClean="0">
                <a:solidFill>
                  <a:srgbClr val="C00000"/>
                </a:solidFill>
              </a:rPr>
              <a:t> are </a:t>
            </a:r>
            <a:r>
              <a:rPr lang="en-US" sz="2400" b="1" dirty="0" smtClean="0">
                <a:solidFill>
                  <a:srgbClr val="C00000"/>
                </a:solidFill>
              </a:rPr>
              <a:t>not proper RM tools </a:t>
            </a:r>
            <a:r>
              <a:rPr lang="en-US" sz="2400" dirty="0" smtClean="0">
                <a:solidFill>
                  <a:srgbClr val="C00000"/>
                </a:solidFill>
              </a:rPr>
              <a:t>for website(s)</a:t>
            </a:r>
            <a:endParaRPr lang="en-US" sz="2400" dirty="0">
              <a:solidFill>
                <a:srgbClr val="C00000"/>
              </a:solidFill>
            </a:endParaRPr>
          </a:p>
          <a:p>
            <a:endParaRPr lang="en-US" dirty="0"/>
          </a:p>
        </p:txBody>
      </p:sp>
    </p:spTree>
    <p:extLst>
      <p:ext uri="{BB962C8B-B14F-4D97-AF65-F5344CB8AC3E}">
        <p14:creationId xmlns:p14="http://schemas.microsoft.com/office/powerpoint/2010/main" val="46258825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marL="484632" eaLnBrk="1" fontAlgn="auto" hangingPunct="1">
              <a:spcAft>
                <a:spcPts val="0"/>
              </a:spcAft>
              <a:defRPr/>
            </a:pPr>
            <a:r>
              <a:rPr lang="en-US" sz="4000" b="1" dirty="0" smtClean="0">
                <a:solidFill>
                  <a:schemeClr val="accent6">
                    <a:lumMod val="50000"/>
                  </a:schemeClr>
                </a:solidFill>
                <a:effectLst/>
              </a:rPr>
              <a:t>What is the Cloud?  </a:t>
            </a:r>
            <a:r>
              <a:rPr lang="en-US" sz="4000" b="1" dirty="0" smtClean="0">
                <a:solidFill>
                  <a:schemeClr val="accent1">
                    <a:tint val="83000"/>
                    <a:satMod val="150000"/>
                  </a:schemeClr>
                </a:solidFill>
                <a:effectLst/>
              </a:rPr>
              <a:t/>
            </a:r>
            <a:br>
              <a:rPr lang="en-US" sz="4000" b="1" dirty="0" smtClean="0">
                <a:solidFill>
                  <a:schemeClr val="accent1">
                    <a:tint val="83000"/>
                    <a:satMod val="150000"/>
                  </a:schemeClr>
                </a:solidFill>
                <a:effectLst/>
              </a:rPr>
            </a:br>
            <a:r>
              <a:rPr lang="en-US" sz="4000" b="1" dirty="0" smtClean="0">
                <a:solidFill>
                  <a:srgbClr val="7030A0"/>
                </a:solidFill>
                <a:effectLst/>
              </a:rPr>
              <a:t>What’s in the cloud?</a:t>
            </a:r>
            <a:endParaRPr lang="en-US" sz="4000" b="1" dirty="0">
              <a:solidFill>
                <a:srgbClr val="7030A0"/>
              </a:solidFill>
              <a:effectLst/>
            </a:endParaRPr>
          </a:p>
        </p:txBody>
      </p:sp>
      <p:sp>
        <p:nvSpPr>
          <p:cNvPr id="436228" name="Text Box 4"/>
          <p:cNvSpPr>
            <a:spLocks noGrp="1" noChangeArrowheads="1"/>
          </p:cNvSpPr>
          <p:nvPr>
            <p:ph idx="1"/>
          </p:nvPr>
        </p:nvSpPr>
        <p:spPr>
          <a:xfrm>
            <a:off x="914400" y="1882775"/>
            <a:ext cx="7772400" cy="4572000"/>
          </a:xfrm>
        </p:spPr>
        <p:txBody>
          <a:bodyPr>
            <a:normAutofit fontScale="70000" lnSpcReduction="20000"/>
          </a:bodyPr>
          <a:lstStyle/>
          <a:p>
            <a:pPr marL="114300" indent="0" eaLnBrk="1" hangingPunct="1">
              <a:buNone/>
            </a:pPr>
            <a:r>
              <a:rPr lang="en-US" altLang="en-US" sz="3200" dirty="0" smtClean="0">
                <a:solidFill>
                  <a:schemeClr val="accent6">
                    <a:lumMod val="50000"/>
                  </a:schemeClr>
                </a:solidFill>
                <a:cs typeface="Arial" charset="0"/>
              </a:rPr>
              <a:t>“</a:t>
            </a:r>
            <a:r>
              <a:rPr lang="en-US" altLang="en-US" sz="3200" b="1" dirty="0" smtClean="0">
                <a:solidFill>
                  <a:schemeClr val="accent6">
                    <a:lumMod val="50000"/>
                  </a:schemeClr>
                </a:solidFill>
                <a:cs typeface="Arial" charset="0"/>
              </a:rPr>
              <a:t>Cloud</a:t>
            </a:r>
            <a:r>
              <a:rPr lang="en-US" altLang="en-US" sz="3200" dirty="0" smtClean="0">
                <a:solidFill>
                  <a:schemeClr val="accent6">
                    <a:lumMod val="50000"/>
                  </a:schemeClr>
                </a:solidFill>
                <a:cs typeface="Arial" charset="0"/>
              </a:rPr>
              <a:t>” – IT outsourcing some, most or all of its responsibilities to a 3</a:t>
            </a:r>
            <a:r>
              <a:rPr lang="en-US" altLang="en-US" sz="3200" baseline="30000" dirty="0" smtClean="0">
                <a:solidFill>
                  <a:schemeClr val="accent6">
                    <a:lumMod val="50000"/>
                  </a:schemeClr>
                </a:solidFill>
                <a:cs typeface="Arial" charset="0"/>
              </a:rPr>
              <a:t>rd</a:t>
            </a:r>
            <a:r>
              <a:rPr lang="en-US" altLang="en-US" sz="3200" dirty="0" smtClean="0">
                <a:solidFill>
                  <a:schemeClr val="accent6">
                    <a:lumMod val="50000"/>
                  </a:schemeClr>
                </a:solidFill>
                <a:cs typeface="Arial" charset="0"/>
              </a:rPr>
              <a:t> Party vendor.</a:t>
            </a:r>
          </a:p>
          <a:p>
            <a:pPr marL="114300" indent="0" eaLnBrk="1" hangingPunct="1">
              <a:buNone/>
            </a:pPr>
            <a:r>
              <a:rPr lang="en-US" altLang="en-US" sz="3200" dirty="0" smtClean="0">
                <a:solidFill>
                  <a:schemeClr val="accent6">
                    <a:lumMod val="50000"/>
                  </a:schemeClr>
                </a:solidFill>
                <a:cs typeface="Arial" charset="0"/>
              </a:rPr>
              <a:t>“</a:t>
            </a:r>
            <a:r>
              <a:rPr lang="en-US" altLang="en-US" sz="3200" b="1" dirty="0" smtClean="0">
                <a:solidFill>
                  <a:schemeClr val="accent6">
                    <a:lumMod val="50000"/>
                  </a:schemeClr>
                </a:solidFill>
                <a:cs typeface="Arial" charset="0"/>
              </a:rPr>
              <a:t>Cloud</a:t>
            </a:r>
            <a:r>
              <a:rPr lang="en-US" altLang="en-US" sz="3200" dirty="0" smtClean="0">
                <a:solidFill>
                  <a:schemeClr val="accent6">
                    <a:lumMod val="50000"/>
                  </a:schemeClr>
                </a:solidFill>
                <a:cs typeface="Arial" charset="0"/>
              </a:rPr>
              <a:t>” – You know your electronic records / data are with the vendor, but you don’t know the actual physical location of the Servers holding your data.</a:t>
            </a:r>
          </a:p>
          <a:p>
            <a:pPr marL="114300" indent="0" eaLnBrk="1" hangingPunct="1">
              <a:buNone/>
            </a:pPr>
            <a:endParaRPr lang="en-US" altLang="en-US" sz="3200" dirty="0" smtClean="0">
              <a:solidFill>
                <a:srgbClr val="7030A0"/>
              </a:solidFill>
              <a:cs typeface="Arial" charset="0"/>
            </a:endParaRPr>
          </a:p>
          <a:p>
            <a:pPr eaLnBrk="1" hangingPunct="1">
              <a:buFont typeface="Arial" charset="0"/>
              <a:buChar char="•"/>
            </a:pPr>
            <a:r>
              <a:rPr lang="en-US" altLang="en-US" sz="3200" dirty="0" smtClean="0">
                <a:solidFill>
                  <a:srgbClr val="7030A0"/>
                </a:solidFill>
                <a:cs typeface="Arial" charset="0"/>
              </a:rPr>
              <a:t>Storage Space</a:t>
            </a:r>
          </a:p>
          <a:p>
            <a:pPr>
              <a:buFont typeface="Arial" charset="0"/>
              <a:buChar char="•"/>
            </a:pPr>
            <a:r>
              <a:rPr lang="en-US" altLang="en-US" sz="3200" dirty="0">
                <a:solidFill>
                  <a:srgbClr val="7030A0"/>
                </a:solidFill>
                <a:cs typeface="Arial" charset="0"/>
              </a:rPr>
              <a:t>Shared </a:t>
            </a:r>
            <a:r>
              <a:rPr lang="en-US" altLang="en-US" sz="3200" dirty="0" smtClean="0">
                <a:solidFill>
                  <a:srgbClr val="7030A0"/>
                </a:solidFill>
                <a:cs typeface="Arial" charset="0"/>
              </a:rPr>
              <a:t>Data</a:t>
            </a:r>
          </a:p>
          <a:p>
            <a:pPr>
              <a:buFont typeface="Arial" charset="0"/>
              <a:buChar char="•"/>
            </a:pPr>
            <a:r>
              <a:rPr lang="en-US" altLang="en-US" sz="3200" dirty="0">
                <a:solidFill>
                  <a:srgbClr val="7030A0"/>
                </a:solidFill>
                <a:cs typeface="Arial" charset="0"/>
              </a:rPr>
              <a:t>Allows User(s) to access and use shared data and computing services via the internet or </a:t>
            </a:r>
            <a:r>
              <a:rPr lang="en-US" altLang="en-US" sz="3200" dirty="0" smtClean="0">
                <a:solidFill>
                  <a:srgbClr val="7030A0"/>
                </a:solidFill>
                <a:cs typeface="Arial" charset="0"/>
              </a:rPr>
              <a:t>VPN</a:t>
            </a:r>
          </a:p>
          <a:p>
            <a:pPr>
              <a:buFont typeface="Arial" charset="0"/>
              <a:buChar char="•"/>
            </a:pPr>
            <a:r>
              <a:rPr lang="en-US" altLang="en-US" sz="3200" dirty="0" smtClean="0">
                <a:solidFill>
                  <a:srgbClr val="7030A0"/>
                </a:solidFill>
                <a:cs typeface="Arial" charset="0"/>
              </a:rPr>
              <a:t>Allows access to data from almost any computer</a:t>
            </a:r>
          </a:p>
          <a:p>
            <a:pPr eaLnBrk="1" hangingPunct="1">
              <a:buFont typeface="Arial" charset="0"/>
              <a:buChar char="•"/>
            </a:pPr>
            <a:r>
              <a:rPr lang="en-US" altLang="en-US" sz="3200" dirty="0" smtClean="0">
                <a:solidFill>
                  <a:srgbClr val="7030A0"/>
                </a:solidFill>
                <a:cs typeface="Arial" charset="0"/>
              </a:rPr>
              <a:t>E-mail</a:t>
            </a:r>
          </a:p>
          <a:p>
            <a:pPr>
              <a:buFont typeface="Arial" charset="0"/>
              <a:buChar char="•"/>
            </a:pPr>
            <a:r>
              <a:rPr lang="en-US" altLang="en-US" sz="3200" dirty="0">
                <a:solidFill>
                  <a:srgbClr val="7030A0"/>
                </a:solidFill>
                <a:cs typeface="Arial" charset="0"/>
              </a:rPr>
              <a:t>Social </a:t>
            </a:r>
            <a:r>
              <a:rPr lang="en-US" altLang="en-US" sz="3200" dirty="0" smtClean="0">
                <a:solidFill>
                  <a:srgbClr val="7030A0"/>
                </a:solidFill>
                <a:cs typeface="Arial" charset="0"/>
              </a:rPr>
              <a:t>Media</a:t>
            </a:r>
            <a:endParaRPr lang="en-US" altLang="en-US" sz="3200" dirty="0">
              <a:solidFill>
                <a:srgbClr val="7030A0"/>
              </a:solidFill>
              <a:cs typeface="Arial" charset="0"/>
            </a:endParaRPr>
          </a:p>
        </p:txBody>
      </p:sp>
      <p:sp>
        <p:nvSpPr>
          <p:cNvPr id="5" name="TextBox 4"/>
          <p:cNvSpPr txBox="1"/>
          <p:nvPr/>
        </p:nvSpPr>
        <p:spPr>
          <a:xfrm>
            <a:off x="228600" y="6437360"/>
            <a:ext cx="8534400" cy="338554"/>
          </a:xfrm>
          <a:prstGeom prst="rect">
            <a:avLst/>
          </a:prstGeom>
          <a:noFill/>
        </p:spPr>
        <p:txBody>
          <a:bodyPr wrap="square" rtlCol="0">
            <a:spAutoFit/>
          </a:bodyPr>
          <a:lstStyle/>
          <a:p>
            <a:pPr marL="114300" indent="0" algn="ctr">
              <a:buNone/>
            </a:pPr>
            <a:r>
              <a:rPr lang="en-US" altLang="en-US" sz="1600" dirty="0">
                <a:solidFill>
                  <a:srgbClr val="C00000"/>
                </a:solidFill>
              </a:rPr>
              <a:t>Some content by Steve Adams (Presentation to NAGARA - Indianapolis, given on July 11, 2013)</a:t>
            </a:r>
          </a:p>
        </p:txBody>
      </p:sp>
    </p:spTree>
    <p:extLst>
      <p:ext uri="{BB962C8B-B14F-4D97-AF65-F5344CB8AC3E}">
        <p14:creationId xmlns:p14="http://schemas.microsoft.com/office/powerpoint/2010/main" val="3253306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36228">
                                            <p:txEl>
                                              <p:pRg st="0" end="0"/>
                                            </p:txEl>
                                          </p:spTgt>
                                        </p:tgtEl>
                                        <p:attrNameLst>
                                          <p:attrName>style.visibility</p:attrName>
                                        </p:attrNameLst>
                                      </p:cBhvr>
                                      <p:to>
                                        <p:strVal val="visible"/>
                                      </p:to>
                                    </p:set>
                                    <p:animEffect transition="in" filter="circle(in)">
                                      <p:cBhvr>
                                        <p:cTn id="7" dur="2000"/>
                                        <p:tgtEl>
                                          <p:spTgt spid="43622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36228">
                                            <p:txEl>
                                              <p:pRg st="1" end="1"/>
                                            </p:txEl>
                                          </p:spTgt>
                                        </p:tgtEl>
                                        <p:attrNameLst>
                                          <p:attrName>style.visibility</p:attrName>
                                        </p:attrNameLst>
                                      </p:cBhvr>
                                      <p:to>
                                        <p:strVal val="visible"/>
                                      </p:to>
                                    </p:set>
                                    <p:animEffect transition="in" filter="circle(in)">
                                      <p:cBhvr>
                                        <p:cTn id="12" dur="2000"/>
                                        <p:tgtEl>
                                          <p:spTgt spid="43622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436228">
                                            <p:txEl>
                                              <p:pRg st="3" end="3"/>
                                            </p:txEl>
                                          </p:spTgt>
                                        </p:tgtEl>
                                        <p:attrNameLst>
                                          <p:attrName>style.visibility</p:attrName>
                                        </p:attrNameLst>
                                      </p:cBhvr>
                                      <p:to>
                                        <p:strVal val="visible"/>
                                      </p:to>
                                    </p:set>
                                    <p:animEffect transition="in" filter="circle(in)">
                                      <p:cBhvr>
                                        <p:cTn id="17" dur="2000"/>
                                        <p:tgtEl>
                                          <p:spTgt spid="43622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436228">
                                            <p:txEl>
                                              <p:pRg st="4" end="4"/>
                                            </p:txEl>
                                          </p:spTgt>
                                        </p:tgtEl>
                                        <p:attrNameLst>
                                          <p:attrName>style.visibility</p:attrName>
                                        </p:attrNameLst>
                                      </p:cBhvr>
                                      <p:to>
                                        <p:strVal val="visible"/>
                                      </p:to>
                                    </p:set>
                                    <p:animEffect transition="in" filter="circle(in)">
                                      <p:cBhvr>
                                        <p:cTn id="22" dur="2000"/>
                                        <p:tgtEl>
                                          <p:spTgt spid="436228">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436228">
                                            <p:txEl>
                                              <p:pRg st="5" end="5"/>
                                            </p:txEl>
                                          </p:spTgt>
                                        </p:tgtEl>
                                        <p:attrNameLst>
                                          <p:attrName>style.visibility</p:attrName>
                                        </p:attrNameLst>
                                      </p:cBhvr>
                                      <p:to>
                                        <p:strVal val="visible"/>
                                      </p:to>
                                    </p:set>
                                    <p:animEffect transition="in" filter="circle(in)">
                                      <p:cBhvr>
                                        <p:cTn id="27" dur="2000"/>
                                        <p:tgtEl>
                                          <p:spTgt spid="436228">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436228">
                                            <p:txEl>
                                              <p:pRg st="6" end="6"/>
                                            </p:txEl>
                                          </p:spTgt>
                                        </p:tgtEl>
                                        <p:attrNameLst>
                                          <p:attrName>style.visibility</p:attrName>
                                        </p:attrNameLst>
                                      </p:cBhvr>
                                      <p:to>
                                        <p:strVal val="visible"/>
                                      </p:to>
                                    </p:set>
                                    <p:animEffect transition="in" filter="circle(in)">
                                      <p:cBhvr>
                                        <p:cTn id="32" dur="2000"/>
                                        <p:tgtEl>
                                          <p:spTgt spid="436228">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436228">
                                            <p:txEl>
                                              <p:pRg st="7" end="7"/>
                                            </p:txEl>
                                          </p:spTgt>
                                        </p:tgtEl>
                                        <p:attrNameLst>
                                          <p:attrName>style.visibility</p:attrName>
                                        </p:attrNameLst>
                                      </p:cBhvr>
                                      <p:to>
                                        <p:strVal val="visible"/>
                                      </p:to>
                                    </p:set>
                                    <p:animEffect transition="in" filter="circle(in)">
                                      <p:cBhvr>
                                        <p:cTn id="37" dur="2000"/>
                                        <p:tgtEl>
                                          <p:spTgt spid="436228">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436228">
                                            <p:txEl>
                                              <p:pRg st="8" end="8"/>
                                            </p:txEl>
                                          </p:spTgt>
                                        </p:tgtEl>
                                        <p:attrNameLst>
                                          <p:attrName>style.visibility</p:attrName>
                                        </p:attrNameLst>
                                      </p:cBhvr>
                                      <p:to>
                                        <p:strVal val="visible"/>
                                      </p:to>
                                    </p:set>
                                    <p:animEffect transition="in" filter="circle(in)">
                                      <p:cBhvr>
                                        <p:cTn id="42" dur="2000"/>
                                        <p:tgtEl>
                                          <p:spTgt spid="436228">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6228"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marL="484632" eaLnBrk="1" fontAlgn="auto" hangingPunct="1">
              <a:spcAft>
                <a:spcPts val="0"/>
              </a:spcAft>
              <a:defRPr/>
            </a:pPr>
            <a:r>
              <a:rPr lang="en-US" sz="4000" b="1" dirty="0" smtClean="0">
                <a:solidFill>
                  <a:schemeClr val="accent1">
                    <a:tint val="83000"/>
                    <a:satMod val="150000"/>
                  </a:schemeClr>
                </a:solidFill>
                <a:effectLst/>
                <a:cs typeface="Arial" pitchFamily="34" charset="0"/>
              </a:rPr>
              <a:t>Types of Clouds</a:t>
            </a:r>
          </a:p>
        </p:txBody>
      </p:sp>
      <p:sp>
        <p:nvSpPr>
          <p:cNvPr id="45059" name="Content Placeholder 4"/>
          <p:cNvSpPr>
            <a:spLocks noGrp="1"/>
          </p:cNvSpPr>
          <p:nvPr>
            <p:ph idx="1"/>
          </p:nvPr>
        </p:nvSpPr>
        <p:spPr>
          <a:xfrm>
            <a:off x="228600" y="1752600"/>
            <a:ext cx="8686800" cy="4702175"/>
          </a:xfrm>
          <a:ln>
            <a:solidFill>
              <a:schemeClr val="accent1"/>
            </a:solidFill>
          </a:ln>
        </p:spPr>
        <p:txBody>
          <a:bodyPr>
            <a:normAutofit fontScale="92500" lnSpcReduction="20000"/>
          </a:bodyPr>
          <a:lstStyle/>
          <a:p>
            <a:pPr marL="114300" indent="0">
              <a:buNone/>
            </a:pPr>
            <a:r>
              <a:rPr lang="en-US" altLang="en-US" b="1" dirty="0">
                <a:solidFill>
                  <a:schemeClr val="accent1">
                    <a:lumMod val="75000"/>
                  </a:schemeClr>
                </a:solidFill>
                <a:cs typeface="Arial" charset="0"/>
              </a:rPr>
              <a:t>Private Cloud</a:t>
            </a:r>
          </a:p>
          <a:p>
            <a:r>
              <a:rPr lang="en-US" dirty="0">
                <a:solidFill>
                  <a:schemeClr val="accent1">
                    <a:lumMod val="75000"/>
                  </a:schemeClr>
                </a:solidFill>
              </a:rPr>
              <a:t>The computing infrastructure is dedicated to a particular organization and not shared with other organizations. </a:t>
            </a:r>
            <a:endParaRPr lang="en-US" dirty="0" smtClean="0">
              <a:solidFill>
                <a:schemeClr val="accent1">
                  <a:lumMod val="75000"/>
                </a:schemeClr>
              </a:solidFill>
            </a:endParaRPr>
          </a:p>
          <a:p>
            <a:pPr marL="114300" indent="0">
              <a:buNone/>
            </a:pPr>
            <a:endParaRPr lang="en-US" sz="1400" dirty="0"/>
          </a:p>
          <a:p>
            <a:pPr marL="114300" indent="0">
              <a:buNone/>
            </a:pPr>
            <a:r>
              <a:rPr lang="en-US" altLang="en-US" b="1" dirty="0" smtClean="0">
                <a:solidFill>
                  <a:schemeClr val="accent6">
                    <a:lumMod val="75000"/>
                  </a:schemeClr>
                </a:solidFill>
                <a:cs typeface="Arial" charset="0"/>
              </a:rPr>
              <a:t>Public </a:t>
            </a:r>
            <a:r>
              <a:rPr lang="en-US" altLang="en-US" b="1" dirty="0">
                <a:solidFill>
                  <a:schemeClr val="accent6">
                    <a:lumMod val="75000"/>
                  </a:schemeClr>
                </a:solidFill>
                <a:cs typeface="Arial" charset="0"/>
              </a:rPr>
              <a:t>Cloud</a:t>
            </a:r>
          </a:p>
          <a:p>
            <a:r>
              <a:rPr lang="en-US" dirty="0" smtClean="0">
                <a:solidFill>
                  <a:schemeClr val="accent6">
                    <a:lumMod val="75000"/>
                  </a:schemeClr>
                </a:solidFill>
              </a:rPr>
              <a:t>The </a:t>
            </a:r>
            <a:r>
              <a:rPr lang="en-US" dirty="0">
                <a:solidFill>
                  <a:schemeClr val="accent6">
                    <a:lumMod val="75000"/>
                  </a:schemeClr>
                </a:solidFill>
              </a:rPr>
              <a:t>customer has no visibility and control over where the computing infrastructure is hosted. </a:t>
            </a:r>
          </a:p>
          <a:p>
            <a:pPr marL="114300" indent="0" eaLnBrk="1" hangingPunct="1">
              <a:buNone/>
            </a:pPr>
            <a:endParaRPr lang="en-US" altLang="en-US" sz="1300" b="1" dirty="0">
              <a:cs typeface="Arial" charset="0"/>
            </a:endParaRPr>
          </a:p>
          <a:p>
            <a:pPr marL="114300" indent="0" eaLnBrk="1" hangingPunct="1">
              <a:buNone/>
            </a:pPr>
            <a:r>
              <a:rPr lang="en-US" altLang="en-US" b="1" dirty="0" smtClean="0">
                <a:solidFill>
                  <a:schemeClr val="accent1">
                    <a:lumMod val="75000"/>
                  </a:schemeClr>
                </a:solidFill>
                <a:cs typeface="Arial" charset="0"/>
              </a:rPr>
              <a:t>Community Cloud</a:t>
            </a:r>
          </a:p>
          <a:p>
            <a:pPr>
              <a:buFont typeface="Arial" charset="0"/>
              <a:buChar char="•"/>
            </a:pPr>
            <a:r>
              <a:rPr lang="en-US" dirty="0">
                <a:solidFill>
                  <a:schemeClr val="accent1">
                    <a:lumMod val="75000"/>
                  </a:schemeClr>
                </a:solidFill>
              </a:rPr>
              <a:t>involves sharing of computing infrastructure in between organizations of the same community. </a:t>
            </a:r>
            <a:endParaRPr lang="en-US" dirty="0" smtClean="0">
              <a:solidFill>
                <a:schemeClr val="accent1">
                  <a:lumMod val="75000"/>
                </a:schemeClr>
              </a:solidFill>
            </a:endParaRPr>
          </a:p>
          <a:p>
            <a:pPr marL="114300" indent="0">
              <a:buNone/>
            </a:pPr>
            <a:endParaRPr lang="en-US" altLang="en-US" sz="1300" dirty="0" smtClean="0">
              <a:cs typeface="Arial" charset="0"/>
            </a:endParaRPr>
          </a:p>
          <a:p>
            <a:pPr marL="114300" indent="0" eaLnBrk="1" hangingPunct="1">
              <a:buNone/>
            </a:pPr>
            <a:r>
              <a:rPr lang="en-US" altLang="en-US" b="1" dirty="0" smtClean="0">
                <a:solidFill>
                  <a:schemeClr val="accent6">
                    <a:lumMod val="75000"/>
                  </a:schemeClr>
                </a:solidFill>
                <a:cs typeface="Arial" charset="0"/>
              </a:rPr>
              <a:t>Hybrid Cloud</a:t>
            </a:r>
          </a:p>
          <a:p>
            <a:pPr>
              <a:buFont typeface="Arial" charset="0"/>
              <a:buChar char="•"/>
            </a:pPr>
            <a:r>
              <a:rPr lang="en-US" dirty="0" smtClean="0">
                <a:solidFill>
                  <a:schemeClr val="accent6">
                    <a:lumMod val="75000"/>
                  </a:schemeClr>
                </a:solidFill>
              </a:rPr>
              <a:t>The </a:t>
            </a:r>
            <a:r>
              <a:rPr lang="en-US" dirty="0">
                <a:solidFill>
                  <a:schemeClr val="accent6">
                    <a:lumMod val="75000"/>
                  </a:schemeClr>
                </a:solidFill>
              </a:rPr>
              <a:t>usage of both private and public clouds together is called hybrid cloud. </a:t>
            </a:r>
            <a:endParaRPr lang="en-US" dirty="0" smtClean="0">
              <a:solidFill>
                <a:schemeClr val="accent6">
                  <a:lumMod val="75000"/>
                </a:schemeClr>
              </a:solidFill>
            </a:endParaRPr>
          </a:p>
          <a:p>
            <a:pPr marL="114300" indent="0" eaLnBrk="1" hangingPunct="1">
              <a:buNone/>
            </a:pPr>
            <a:endParaRPr lang="en-US" altLang="en-US" dirty="0" smtClean="0"/>
          </a:p>
        </p:txBody>
      </p:sp>
      <p:sp>
        <p:nvSpPr>
          <p:cNvPr id="4" name="TextBox 3"/>
          <p:cNvSpPr txBox="1"/>
          <p:nvPr/>
        </p:nvSpPr>
        <p:spPr>
          <a:xfrm>
            <a:off x="228600" y="6437360"/>
            <a:ext cx="8534400" cy="338554"/>
          </a:xfrm>
          <a:prstGeom prst="rect">
            <a:avLst/>
          </a:prstGeom>
          <a:noFill/>
        </p:spPr>
        <p:txBody>
          <a:bodyPr wrap="square" rtlCol="0">
            <a:spAutoFit/>
          </a:bodyPr>
          <a:lstStyle/>
          <a:p>
            <a:pPr marL="114300" indent="0" algn="ctr">
              <a:buNone/>
            </a:pPr>
            <a:r>
              <a:rPr lang="en-US" altLang="en-US" sz="1600" dirty="0">
                <a:solidFill>
                  <a:srgbClr val="C00000"/>
                </a:solidFill>
              </a:rPr>
              <a:t>Some content by Steve Adams (Presentation to NAGARA - Indianapolis, given on July 11, 2013)</a:t>
            </a:r>
          </a:p>
        </p:txBody>
      </p:sp>
    </p:spTree>
    <p:extLst>
      <p:ext uri="{BB962C8B-B14F-4D97-AF65-F5344CB8AC3E}">
        <p14:creationId xmlns:p14="http://schemas.microsoft.com/office/powerpoint/2010/main" val="42016852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2">
                    <a:lumMod val="75000"/>
                  </a:schemeClr>
                </a:solidFill>
              </a:rPr>
              <a:t>General Guidance for on-line sessions</a:t>
            </a:r>
            <a:endParaRPr lang="en-US" dirty="0">
              <a:solidFill>
                <a:schemeClr val="bg2">
                  <a:lumMod val="75000"/>
                </a:schemeClr>
              </a:solidFill>
            </a:endParaRPr>
          </a:p>
        </p:txBody>
      </p:sp>
      <p:sp>
        <p:nvSpPr>
          <p:cNvPr id="3" name="Content Placeholder 2"/>
          <p:cNvSpPr>
            <a:spLocks noGrp="1"/>
          </p:cNvSpPr>
          <p:nvPr>
            <p:ph idx="1"/>
          </p:nvPr>
        </p:nvSpPr>
        <p:spPr>
          <a:xfrm>
            <a:off x="457200" y="1752600"/>
            <a:ext cx="8229600" cy="4953000"/>
          </a:xfrm>
        </p:spPr>
        <p:txBody>
          <a:bodyPr>
            <a:normAutofit fontScale="55000" lnSpcReduction="20000"/>
          </a:bodyPr>
          <a:lstStyle/>
          <a:p>
            <a:pPr marL="0" indent="0">
              <a:buNone/>
            </a:pPr>
            <a:r>
              <a:rPr lang="en-US" sz="2900" dirty="0" smtClean="0">
                <a:solidFill>
                  <a:schemeClr val="accent3">
                    <a:lumMod val="50000"/>
                  </a:schemeClr>
                </a:solidFill>
              </a:rPr>
              <a:t>1. Please remember that while you are in the on-line classroom, all other participants </a:t>
            </a:r>
            <a:r>
              <a:rPr lang="en-US" sz="2900" b="1" dirty="0" smtClean="0">
                <a:solidFill>
                  <a:schemeClr val="accent3">
                    <a:lumMod val="50000"/>
                  </a:schemeClr>
                </a:solidFill>
              </a:rPr>
              <a:t>can hear everything </a:t>
            </a:r>
            <a:r>
              <a:rPr lang="en-US" sz="2900" dirty="0" smtClean="0">
                <a:solidFill>
                  <a:schemeClr val="accent3">
                    <a:lumMod val="50000"/>
                  </a:schemeClr>
                </a:solidFill>
              </a:rPr>
              <a:t>you say (even in the background), and </a:t>
            </a:r>
            <a:r>
              <a:rPr lang="en-US" sz="2900" b="1" dirty="0" smtClean="0">
                <a:solidFill>
                  <a:schemeClr val="accent3">
                    <a:lumMod val="50000"/>
                  </a:schemeClr>
                </a:solidFill>
              </a:rPr>
              <a:t>can see everything </a:t>
            </a:r>
            <a:r>
              <a:rPr lang="en-US" sz="2900" dirty="0" smtClean="0">
                <a:solidFill>
                  <a:schemeClr val="accent3">
                    <a:lumMod val="50000"/>
                  </a:schemeClr>
                </a:solidFill>
              </a:rPr>
              <a:t>you write on the whiteboard.</a:t>
            </a:r>
          </a:p>
          <a:p>
            <a:pPr marL="0" lvl="1" indent="0">
              <a:buClr>
                <a:schemeClr val="accent1"/>
              </a:buClr>
              <a:buNone/>
            </a:pPr>
            <a:endParaRPr lang="en-US" sz="2900" dirty="0" smtClean="0"/>
          </a:p>
          <a:p>
            <a:pPr marL="0" lvl="1" indent="0">
              <a:buClr>
                <a:schemeClr val="accent1"/>
              </a:buClr>
              <a:buNone/>
            </a:pPr>
            <a:r>
              <a:rPr lang="en-US" sz="2900" dirty="0" smtClean="0">
                <a:solidFill>
                  <a:srgbClr val="0070C0"/>
                </a:solidFill>
              </a:rPr>
              <a:t>2. I will be muting ALL </a:t>
            </a:r>
            <a:r>
              <a:rPr lang="en-US" sz="2900" dirty="0">
                <a:solidFill>
                  <a:srgbClr val="0070C0"/>
                </a:solidFill>
              </a:rPr>
              <a:t>participants </a:t>
            </a:r>
            <a:r>
              <a:rPr lang="en-US" sz="2900" dirty="0" smtClean="0">
                <a:solidFill>
                  <a:srgbClr val="0070C0"/>
                </a:solidFill>
              </a:rPr>
              <a:t>to </a:t>
            </a:r>
            <a:r>
              <a:rPr lang="en-US" sz="2900" dirty="0">
                <a:solidFill>
                  <a:srgbClr val="0070C0"/>
                </a:solidFill>
              </a:rPr>
              <a:t>help with sound </a:t>
            </a:r>
            <a:r>
              <a:rPr lang="en-US" sz="2900" dirty="0" smtClean="0">
                <a:solidFill>
                  <a:srgbClr val="0070C0"/>
                </a:solidFill>
              </a:rPr>
              <a:t>distortion.</a:t>
            </a:r>
            <a:endParaRPr lang="en-US" sz="2900" dirty="0">
              <a:solidFill>
                <a:srgbClr val="0070C0"/>
              </a:solidFill>
            </a:endParaRPr>
          </a:p>
          <a:p>
            <a:pPr marL="0" indent="0">
              <a:buNone/>
            </a:pPr>
            <a:endParaRPr lang="en-US" sz="2900" dirty="0" smtClean="0"/>
          </a:p>
          <a:p>
            <a:pPr marL="0" indent="0">
              <a:buNone/>
            </a:pPr>
            <a:r>
              <a:rPr lang="en-US" sz="2900" dirty="0">
                <a:solidFill>
                  <a:schemeClr val="accent1">
                    <a:lumMod val="50000"/>
                  </a:schemeClr>
                </a:solidFill>
              </a:rPr>
              <a:t>3</a:t>
            </a:r>
            <a:r>
              <a:rPr lang="en-US" sz="2900" dirty="0" smtClean="0">
                <a:solidFill>
                  <a:schemeClr val="accent1">
                    <a:lumMod val="50000"/>
                  </a:schemeClr>
                </a:solidFill>
              </a:rPr>
              <a:t>. Please make sure that all phones are muted during the sessions.  </a:t>
            </a:r>
            <a:r>
              <a:rPr lang="en-US" sz="2900" b="1" dirty="0" smtClean="0">
                <a:solidFill>
                  <a:schemeClr val="accent1">
                    <a:lumMod val="50000"/>
                  </a:schemeClr>
                </a:solidFill>
              </a:rPr>
              <a:t>Press *6 and your phone will be muted</a:t>
            </a:r>
            <a:r>
              <a:rPr lang="en-US" sz="2900" dirty="0" smtClean="0">
                <a:solidFill>
                  <a:schemeClr val="accent1">
                    <a:lumMod val="50000"/>
                  </a:schemeClr>
                </a:solidFill>
              </a:rPr>
              <a:t>.</a:t>
            </a:r>
          </a:p>
          <a:p>
            <a:pPr marL="0" indent="0">
              <a:buNone/>
            </a:pPr>
            <a:endParaRPr lang="en-US" sz="2900" dirty="0" smtClean="0"/>
          </a:p>
          <a:p>
            <a:pPr marL="0" lvl="1" indent="0">
              <a:buClr>
                <a:schemeClr val="accent1"/>
              </a:buClr>
              <a:buNone/>
            </a:pPr>
            <a:r>
              <a:rPr lang="en-US" sz="2900" dirty="0">
                <a:solidFill>
                  <a:schemeClr val="accent3">
                    <a:lumMod val="75000"/>
                  </a:schemeClr>
                </a:solidFill>
              </a:rPr>
              <a:t>4</a:t>
            </a:r>
            <a:r>
              <a:rPr lang="en-US" sz="2900" dirty="0" smtClean="0">
                <a:solidFill>
                  <a:schemeClr val="accent3">
                    <a:lumMod val="75000"/>
                  </a:schemeClr>
                </a:solidFill>
              </a:rPr>
              <a:t>. </a:t>
            </a:r>
            <a:r>
              <a:rPr lang="en-US" sz="2900" dirty="0">
                <a:solidFill>
                  <a:schemeClr val="accent3">
                    <a:lumMod val="75000"/>
                  </a:schemeClr>
                </a:solidFill>
              </a:rPr>
              <a:t>Feel free to submit notes during session for </a:t>
            </a:r>
            <a:r>
              <a:rPr lang="en-US" sz="2900" dirty="0" smtClean="0">
                <a:solidFill>
                  <a:schemeClr val="accent3">
                    <a:lumMod val="75000"/>
                  </a:schemeClr>
                </a:solidFill>
              </a:rPr>
              <a:t>discussion.  If you would like to </a:t>
            </a:r>
            <a:r>
              <a:rPr lang="en-US" sz="2900" b="1" dirty="0" smtClean="0">
                <a:solidFill>
                  <a:schemeClr val="accent3">
                    <a:lumMod val="75000"/>
                  </a:schemeClr>
                </a:solidFill>
              </a:rPr>
              <a:t>send a note / comment, </a:t>
            </a:r>
            <a:r>
              <a:rPr lang="en-US" sz="2900" dirty="0" smtClean="0">
                <a:solidFill>
                  <a:schemeClr val="accent3">
                    <a:lumMod val="75000"/>
                  </a:schemeClr>
                </a:solidFill>
              </a:rPr>
              <a:t>please </a:t>
            </a:r>
            <a:r>
              <a:rPr lang="en-US" sz="2900" b="1" dirty="0" smtClean="0">
                <a:solidFill>
                  <a:schemeClr val="accent3">
                    <a:lumMod val="75000"/>
                  </a:schemeClr>
                </a:solidFill>
              </a:rPr>
              <a:t>send to “all”</a:t>
            </a:r>
            <a:r>
              <a:rPr lang="en-US" sz="2900" dirty="0" smtClean="0">
                <a:solidFill>
                  <a:schemeClr val="accent3">
                    <a:lumMod val="75000"/>
                  </a:schemeClr>
                </a:solidFill>
              </a:rPr>
              <a:t> so that everyone can see the question and then hear the answer to that question.</a:t>
            </a:r>
          </a:p>
          <a:p>
            <a:pPr marL="0" indent="0">
              <a:buNone/>
            </a:pPr>
            <a:endParaRPr lang="en-US" sz="2900" dirty="0">
              <a:solidFill>
                <a:schemeClr val="accent3">
                  <a:lumMod val="75000"/>
                </a:schemeClr>
              </a:solidFill>
            </a:endParaRPr>
          </a:p>
          <a:p>
            <a:pPr marL="0" lvl="1" indent="0">
              <a:buClr>
                <a:schemeClr val="accent1"/>
              </a:buClr>
              <a:buNone/>
            </a:pPr>
            <a:r>
              <a:rPr lang="en-US" sz="2900" dirty="0">
                <a:solidFill>
                  <a:srgbClr val="002060"/>
                </a:solidFill>
              </a:rPr>
              <a:t>5</a:t>
            </a:r>
            <a:r>
              <a:rPr lang="en-US" sz="2900" dirty="0" smtClean="0">
                <a:solidFill>
                  <a:srgbClr val="002060"/>
                </a:solidFill>
              </a:rPr>
              <a:t>. </a:t>
            </a:r>
            <a:r>
              <a:rPr lang="en-US" sz="2900" dirty="0">
                <a:solidFill>
                  <a:srgbClr val="002060"/>
                </a:solidFill>
              </a:rPr>
              <a:t>Please raise your </a:t>
            </a:r>
            <a:r>
              <a:rPr lang="en-US" sz="2900" dirty="0" smtClean="0">
                <a:solidFill>
                  <a:srgbClr val="002060"/>
                </a:solidFill>
              </a:rPr>
              <a:t>hand (by clicking on the icon top left) </a:t>
            </a:r>
            <a:r>
              <a:rPr lang="en-US" sz="2900" dirty="0">
                <a:solidFill>
                  <a:srgbClr val="002060"/>
                </a:solidFill>
              </a:rPr>
              <a:t>if you wish to speak</a:t>
            </a:r>
          </a:p>
          <a:p>
            <a:pPr marL="0" indent="0">
              <a:buNone/>
            </a:pPr>
            <a:endParaRPr lang="en-US" sz="2900" dirty="0" smtClean="0"/>
          </a:p>
          <a:p>
            <a:pPr marL="0" indent="0">
              <a:buNone/>
            </a:pPr>
            <a:r>
              <a:rPr lang="en-US" sz="2900" dirty="0">
                <a:solidFill>
                  <a:srgbClr val="7030A0"/>
                </a:solidFill>
              </a:rPr>
              <a:t>6</a:t>
            </a:r>
            <a:r>
              <a:rPr lang="en-US" sz="2900" dirty="0" smtClean="0">
                <a:solidFill>
                  <a:srgbClr val="7030A0"/>
                </a:solidFill>
              </a:rPr>
              <a:t>. </a:t>
            </a:r>
            <a:r>
              <a:rPr lang="en-US" sz="2900" u="sng" dirty="0" smtClean="0">
                <a:solidFill>
                  <a:srgbClr val="7030A0"/>
                </a:solidFill>
              </a:rPr>
              <a:t>Take a vote</a:t>
            </a:r>
            <a:r>
              <a:rPr lang="en-US" sz="2900" dirty="0" smtClean="0">
                <a:solidFill>
                  <a:srgbClr val="7030A0"/>
                </a:solidFill>
              </a:rPr>
              <a:t>:  How many of you are participating in today’s session with a group of co-workers?</a:t>
            </a:r>
          </a:p>
          <a:p>
            <a:pPr marL="0" indent="0">
              <a:buNone/>
            </a:pPr>
            <a:endParaRPr lang="en-US" sz="2900" dirty="0" smtClean="0">
              <a:solidFill>
                <a:srgbClr val="7030A0"/>
              </a:solidFill>
            </a:endParaRPr>
          </a:p>
          <a:p>
            <a:pPr marL="0" indent="0">
              <a:buNone/>
            </a:pPr>
            <a:r>
              <a:rPr lang="en-US" sz="2900" dirty="0" smtClean="0">
                <a:solidFill>
                  <a:schemeClr val="accent6">
                    <a:lumMod val="50000"/>
                  </a:schemeClr>
                </a:solidFill>
              </a:rPr>
              <a:t>7. If so, how many of you are there in your group? (Send # as a note)</a:t>
            </a:r>
          </a:p>
          <a:p>
            <a:pPr marL="0" indent="0">
              <a:buNone/>
            </a:pPr>
            <a:endParaRPr lang="en-US" sz="2900" dirty="0" smtClean="0">
              <a:solidFill>
                <a:srgbClr val="7030A0"/>
              </a:solidFill>
            </a:endParaRPr>
          </a:p>
          <a:p>
            <a:pPr marL="0" indent="0">
              <a:buNone/>
            </a:pPr>
            <a:r>
              <a:rPr lang="en-US" sz="2900" dirty="0" smtClean="0">
                <a:solidFill>
                  <a:srgbClr val="C00000"/>
                </a:solidFill>
              </a:rPr>
              <a:t>***8. </a:t>
            </a:r>
            <a:r>
              <a:rPr lang="en-US" sz="2900" b="1" dirty="0" smtClean="0">
                <a:solidFill>
                  <a:srgbClr val="C00000"/>
                </a:solidFill>
              </a:rPr>
              <a:t>At the end of the training, we will be taking questions.  </a:t>
            </a:r>
            <a:r>
              <a:rPr lang="en-US" sz="2900" dirty="0" smtClean="0">
                <a:solidFill>
                  <a:srgbClr val="C00000"/>
                </a:solidFill>
              </a:rPr>
              <a:t>Write down any questions you have during the session, and we will have an opportunity to ask them at the end.***</a:t>
            </a:r>
          </a:p>
          <a:p>
            <a:pPr marL="0" indent="0">
              <a:buNone/>
            </a:pPr>
            <a:endParaRPr lang="en-US" sz="2600" dirty="0" smtClean="0"/>
          </a:p>
          <a:p>
            <a:pPr marL="0" indent="0">
              <a:buNone/>
            </a:pPr>
            <a:endParaRPr lang="en-US" sz="2600" dirty="0" smtClean="0"/>
          </a:p>
          <a:p>
            <a:endParaRPr lang="en-US" dirty="0"/>
          </a:p>
        </p:txBody>
      </p:sp>
    </p:spTree>
    <p:extLst>
      <p:ext uri="{BB962C8B-B14F-4D97-AF65-F5344CB8AC3E}">
        <p14:creationId xmlns:p14="http://schemas.microsoft.com/office/powerpoint/2010/main" val="318639153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marL="484632" eaLnBrk="1" fontAlgn="auto" hangingPunct="1">
              <a:spcAft>
                <a:spcPts val="0"/>
              </a:spcAft>
              <a:defRPr/>
            </a:pPr>
            <a:r>
              <a:rPr lang="en-US" sz="4000" b="1" dirty="0" smtClean="0">
                <a:solidFill>
                  <a:schemeClr val="accent1">
                    <a:tint val="83000"/>
                    <a:satMod val="150000"/>
                  </a:schemeClr>
                </a:solidFill>
                <a:effectLst/>
              </a:rPr>
              <a:t>Cloud Models</a:t>
            </a:r>
          </a:p>
        </p:txBody>
      </p:sp>
      <p:sp>
        <p:nvSpPr>
          <p:cNvPr id="44035" name="Content Placeholder 4"/>
          <p:cNvSpPr>
            <a:spLocks noGrp="1"/>
          </p:cNvSpPr>
          <p:nvPr>
            <p:ph idx="1"/>
          </p:nvPr>
        </p:nvSpPr>
        <p:spPr>
          <a:xfrm>
            <a:off x="228600" y="1752600"/>
            <a:ext cx="8686800" cy="4702175"/>
          </a:xfrm>
        </p:spPr>
        <p:txBody>
          <a:bodyPr>
            <a:noAutofit/>
          </a:bodyPr>
          <a:lstStyle/>
          <a:p>
            <a:pPr marL="114300" indent="0" eaLnBrk="1" hangingPunct="1">
              <a:buNone/>
            </a:pPr>
            <a:r>
              <a:rPr lang="en-US" altLang="en-US" sz="2000" b="1" dirty="0" smtClean="0">
                <a:solidFill>
                  <a:srgbClr val="0070C0"/>
                </a:solidFill>
                <a:cs typeface="Arial" charset="0"/>
              </a:rPr>
              <a:t>Software as a Service (SaaS) -- Software only hosted</a:t>
            </a:r>
          </a:p>
          <a:p>
            <a:pPr>
              <a:buFont typeface="Arial" charset="0"/>
              <a:buChar char="•"/>
            </a:pPr>
            <a:r>
              <a:rPr lang="en-US" sz="2000" dirty="0" smtClean="0">
                <a:solidFill>
                  <a:srgbClr val="0070C0"/>
                </a:solidFill>
              </a:rPr>
              <a:t>sometimes referred to as "</a:t>
            </a:r>
            <a:r>
              <a:rPr lang="en-US" sz="2000" b="1" dirty="0" smtClean="0">
                <a:solidFill>
                  <a:srgbClr val="0070C0"/>
                </a:solidFill>
              </a:rPr>
              <a:t>on-demand software</a:t>
            </a:r>
            <a:r>
              <a:rPr lang="en-US" sz="2000" dirty="0" smtClean="0">
                <a:solidFill>
                  <a:srgbClr val="0070C0"/>
                </a:solidFill>
              </a:rPr>
              <a:t>" supplied "Application-Service-Providers" (ASPs)</a:t>
            </a:r>
          </a:p>
          <a:p>
            <a:pPr marL="114300" indent="0">
              <a:buNone/>
            </a:pPr>
            <a:endParaRPr lang="en-US" sz="1200" dirty="0" smtClean="0"/>
          </a:p>
          <a:p>
            <a:pPr marL="114300" indent="0" eaLnBrk="1" hangingPunct="1">
              <a:buNone/>
            </a:pPr>
            <a:r>
              <a:rPr lang="en-US" altLang="en-US" sz="2000" b="1" dirty="0" smtClean="0">
                <a:solidFill>
                  <a:schemeClr val="accent1">
                    <a:lumMod val="75000"/>
                  </a:schemeClr>
                </a:solidFill>
                <a:cs typeface="Arial" charset="0"/>
              </a:rPr>
              <a:t>Platform as a Service (</a:t>
            </a:r>
            <a:r>
              <a:rPr lang="en-US" altLang="en-US" sz="2000" b="1" dirty="0" err="1" smtClean="0">
                <a:solidFill>
                  <a:schemeClr val="accent1">
                    <a:lumMod val="75000"/>
                  </a:schemeClr>
                </a:solidFill>
                <a:cs typeface="Arial" charset="0"/>
              </a:rPr>
              <a:t>PaaS</a:t>
            </a:r>
            <a:r>
              <a:rPr lang="en-US" altLang="en-US" sz="2000" b="1" dirty="0" smtClean="0">
                <a:solidFill>
                  <a:schemeClr val="accent1">
                    <a:lumMod val="75000"/>
                  </a:schemeClr>
                </a:solidFill>
                <a:cs typeface="Arial" charset="0"/>
              </a:rPr>
              <a:t>) -- combination of “Yours” and “Ours”</a:t>
            </a:r>
          </a:p>
          <a:p>
            <a:r>
              <a:rPr lang="en-US" sz="2000" dirty="0" err="1" smtClean="0">
                <a:solidFill>
                  <a:schemeClr val="accent1">
                    <a:lumMod val="75000"/>
                  </a:schemeClr>
                </a:solidFill>
              </a:rPr>
              <a:t>PaaS</a:t>
            </a:r>
            <a:r>
              <a:rPr lang="en-US" sz="2000" dirty="0" smtClean="0">
                <a:solidFill>
                  <a:schemeClr val="accent1">
                    <a:lumMod val="75000"/>
                  </a:schemeClr>
                </a:solidFill>
              </a:rPr>
              <a:t> </a:t>
            </a:r>
            <a:r>
              <a:rPr lang="en-US" sz="2000" dirty="0">
                <a:solidFill>
                  <a:schemeClr val="accent1">
                    <a:lumMod val="75000"/>
                  </a:schemeClr>
                </a:solidFill>
              </a:rPr>
              <a:t>offerings </a:t>
            </a:r>
            <a:r>
              <a:rPr lang="en-US" sz="2000" b="1" dirty="0">
                <a:solidFill>
                  <a:schemeClr val="accent1">
                    <a:lumMod val="75000"/>
                  </a:schemeClr>
                </a:solidFill>
              </a:rPr>
              <a:t>facilitate the deployment of applications without the cost and complexity of buying and managing the underlying hardware and software </a:t>
            </a:r>
            <a:r>
              <a:rPr lang="en-US" sz="2000" dirty="0">
                <a:solidFill>
                  <a:schemeClr val="accent1">
                    <a:lumMod val="75000"/>
                  </a:schemeClr>
                </a:solidFill>
              </a:rPr>
              <a:t>and provisioning hosting </a:t>
            </a:r>
            <a:r>
              <a:rPr lang="en-US" sz="2000" dirty="0" smtClean="0">
                <a:solidFill>
                  <a:schemeClr val="accent1">
                    <a:lumMod val="75000"/>
                  </a:schemeClr>
                </a:solidFill>
              </a:rPr>
              <a:t>capabilities</a:t>
            </a:r>
          </a:p>
          <a:p>
            <a:pPr marL="114300" indent="0">
              <a:buNone/>
            </a:pPr>
            <a:endParaRPr lang="en-US" altLang="en-US" sz="1200" dirty="0" smtClean="0">
              <a:cs typeface="Arial" charset="0"/>
            </a:endParaRPr>
          </a:p>
          <a:p>
            <a:pPr marL="114300" indent="0" eaLnBrk="1" hangingPunct="1">
              <a:buNone/>
            </a:pPr>
            <a:r>
              <a:rPr lang="en-US" altLang="en-US" sz="2000" b="1" dirty="0" smtClean="0">
                <a:solidFill>
                  <a:srgbClr val="7030A0"/>
                </a:solidFill>
                <a:cs typeface="Arial" charset="0"/>
              </a:rPr>
              <a:t>Infrastructure as a Service (</a:t>
            </a:r>
            <a:r>
              <a:rPr lang="en-US" altLang="en-US" sz="2000" b="1" dirty="0" err="1" smtClean="0">
                <a:solidFill>
                  <a:srgbClr val="7030A0"/>
                </a:solidFill>
                <a:cs typeface="Arial" charset="0"/>
              </a:rPr>
              <a:t>IaaS</a:t>
            </a:r>
            <a:r>
              <a:rPr lang="en-US" altLang="en-US" sz="2000" b="1" dirty="0" smtClean="0">
                <a:solidFill>
                  <a:srgbClr val="7030A0"/>
                </a:solidFill>
                <a:cs typeface="Arial" charset="0"/>
              </a:rPr>
              <a:t>) -- Almost all “Yours”</a:t>
            </a:r>
          </a:p>
          <a:p>
            <a:r>
              <a:rPr lang="en-US" sz="2000" dirty="0" smtClean="0">
                <a:solidFill>
                  <a:srgbClr val="7030A0"/>
                </a:solidFill>
              </a:rPr>
              <a:t>The </a:t>
            </a:r>
            <a:r>
              <a:rPr lang="en-US" sz="2000" dirty="0">
                <a:solidFill>
                  <a:srgbClr val="7030A0"/>
                </a:solidFill>
              </a:rPr>
              <a:t>service </a:t>
            </a:r>
            <a:r>
              <a:rPr lang="en-US" sz="2000" u="sng" dirty="0">
                <a:solidFill>
                  <a:srgbClr val="7030A0"/>
                </a:solidFill>
              </a:rPr>
              <a:t>provider owns the equipment and is responsible for housing, running and maintaining</a:t>
            </a:r>
            <a:r>
              <a:rPr lang="en-US" sz="2000" dirty="0">
                <a:solidFill>
                  <a:srgbClr val="7030A0"/>
                </a:solidFill>
              </a:rPr>
              <a:t> </a:t>
            </a:r>
            <a:r>
              <a:rPr lang="en-US" sz="2000" dirty="0" smtClean="0">
                <a:solidFill>
                  <a:srgbClr val="7030A0"/>
                </a:solidFill>
              </a:rPr>
              <a:t>it</a:t>
            </a:r>
          </a:p>
          <a:p>
            <a:r>
              <a:rPr lang="en-US" sz="2000" dirty="0" smtClean="0">
                <a:solidFill>
                  <a:srgbClr val="7030A0"/>
                </a:solidFill>
              </a:rPr>
              <a:t>The </a:t>
            </a:r>
            <a:r>
              <a:rPr lang="en-US" sz="2000" dirty="0">
                <a:solidFill>
                  <a:srgbClr val="7030A0"/>
                </a:solidFill>
              </a:rPr>
              <a:t>client typically pays on a per-use </a:t>
            </a:r>
            <a:r>
              <a:rPr lang="en-US" sz="2000" dirty="0" smtClean="0">
                <a:solidFill>
                  <a:srgbClr val="7030A0"/>
                </a:solidFill>
              </a:rPr>
              <a:t>basis</a:t>
            </a:r>
            <a:endParaRPr lang="en-US" altLang="en-US" sz="2000" dirty="0" smtClean="0">
              <a:solidFill>
                <a:srgbClr val="7030A0"/>
              </a:solidFill>
              <a:latin typeface="Arial" charset="0"/>
              <a:cs typeface="Arial" charset="0"/>
            </a:endParaRPr>
          </a:p>
        </p:txBody>
      </p:sp>
      <p:sp>
        <p:nvSpPr>
          <p:cNvPr id="4" name="TextBox 3"/>
          <p:cNvSpPr txBox="1"/>
          <p:nvPr/>
        </p:nvSpPr>
        <p:spPr>
          <a:xfrm>
            <a:off x="228600" y="6437360"/>
            <a:ext cx="8534400" cy="338554"/>
          </a:xfrm>
          <a:prstGeom prst="rect">
            <a:avLst/>
          </a:prstGeom>
          <a:noFill/>
        </p:spPr>
        <p:txBody>
          <a:bodyPr wrap="square" rtlCol="0">
            <a:spAutoFit/>
          </a:bodyPr>
          <a:lstStyle/>
          <a:p>
            <a:pPr marL="114300" indent="0" algn="ctr">
              <a:buNone/>
            </a:pPr>
            <a:r>
              <a:rPr lang="en-US" altLang="en-US" sz="1600" dirty="0">
                <a:solidFill>
                  <a:srgbClr val="C00000"/>
                </a:solidFill>
              </a:rPr>
              <a:t>Some content by Steve Adams (Presentation to NAGARA - Indianapolis, given on July 11, 2013)</a:t>
            </a:r>
          </a:p>
        </p:txBody>
      </p:sp>
    </p:spTree>
    <p:extLst>
      <p:ext uri="{BB962C8B-B14F-4D97-AF65-F5344CB8AC3E}">
        <p14:creationId xmlns:p14="http://schemas.microsoft.com/office/powerpoint/2010/main" val="370257296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marL="484632" eaLnBrk="1" fontAlgn="auto" hangingPunct="1">
              <a:spcAft>
                <a:spcPts val="0"/>
              </a:spcAft>
              <a:defRPr/>
            </a:pPr>
            <a:r>
              <a:rPr lang="en-US" sz="4000" b="1" dirty="0" smtClean="0">
                <a:solidFill>
                  <a:schemeClr val="accent1">
                    <a:tint val="83000"/>
                    <a:satMod val="150000"/>
                  </a:schemeClr>
                </a:solidFill>
                <a:effectLst/>
              </a:rPr>
              <a:t>Benefits of the Cloud</a:t>
            </a:r>
          </a:p>
        </p:txBody>
      </p:sp>
      <p:sp>
        <p:nvSpPr>
          <p:cNvPr id="23556" name="Content Placeholder 4"/>
          <p:cNvSpPr>
            <a:spLocks noGrp="1"/>
          </p:cNvSpPr>
          <p:nvPr>
            <p:ph idx="1"/>
          </p:nvPr>
        </p:nvSpPr>
        <p:spPr>
          <a:xfrm>
            <a:off x="457200" y="1882775"/>
            <a:ext cx="8229600" cy="4572000"/>
          </a:xfrm>
        </p:spPr>
        <p:txBody>
          <a:bodyPr>
            <a:normAutofit/>
          </a:bodyPr>
          <a:lstStyle/>
          <a:p>
            <a:pPr marL="448056" indent="-384048" eaLnBrk="1" fontAlgn="auto" hangingPunct="1">
              <a:spcAft>
                <a:spcPts val="0"/>
              </a:spcAft>
              <a:buFont typeface="Arial" pitchFamily="34" charset="0"/>
              <a:buChar char="•"/>
              <a:defRPr/>
            </a:pPr>
            <a:r>
              <a:rPr lang="en-US" sz="2600" dirty="0" smtClean="0">
                <a:solidFill>
                  <a:schemeClr val="accent6">
                    <a:lumMod val="75000"/>
                  </a:schemeClr>
                </a:solidFill>
                <a:cs typeface="Arial" pitchFamily="34" charset="0"/>
              </a:rPr>
              <a:t>Cost savings with "</a:t>
            </a:r>
            <a:r>
              <a:rPr lang="en-US" sz="2600" b="1" dirty="0" smtClean="0">
                <a:solidFill>
                  <a:schemeClr val="accent6">
                    <a:lumMod val="75000"/>
                  </a:schemeClr>
                </a:solidFill>
                <a:cs typeface="Arial" pitchFamily="34" charset="0"/>
              </a:rPr>
              <a:t>pay-as-you go</a:t>
            </a:r>
            <a:r>
              <a:rPr lang="en-US" sz="2600" dirty="0" smtClean="0">
                <a:solidFill>
                  <a:schemeClr val="accent6">
                    <a:lumMod val="75000"/>
                  </a:schemeClr>
                </a:solidFill>
                <a:cs typeface="Arial" pitchFamily="34" charset="0"/>
              </a:rPr>
              <a:t>"</a:t>
            </a:r>
          </a:p>
          <a:p>
            <a:pPr marL="448056" indent="-384048" eaLnBrk="1" fontAlgn="auto" hangingPunct="1">
              <a:spcAft>
                <a:spcPts val="0"/>
              </a:spcAft>
              <a:buFont typeface="Arial" pitchFamily="34" charset="0"/>
              <a:buChar char="•"/>
              <a:defRPr/>
            </a:pPr>
            <a:r>
              <a:rPr lang="en-US" sz="2600" b="1" dirty="0" smtClean="0">
                <a:solidFill>
                  <a:srgbClr val="C00000"/>
                </a:solidFill>
                <a:cs typeface="Arial" pitchFamily="34" charset="0"/>
              </a:rPr>
              <a:t>Scalability</a:t>
            </a:r>
            <a:r>
              <a:rPr lang="en-US" sz="2600" dirty="0" smtClean="0">
                <a:solidFill>
                  <a:srgbClr val="C00000"/>
                </a:solidFill>
                <a:cs typeface="Arial" pitchFamily="34" charset="0"/>
              </a:rPr>
              <a:t> in response to needed IT capacity</a:t>
            </a:r>
          </a:p>
          <a:p>
            <a:pPr marL="448056" indent="-384048" eaLnBrk="1" fontAlgn="auto" hangingPunct="1">
              <a:spcAft>
                <a:spcPts val="0"/>
              </a:spcAft>
              <a:buFont typeface="Arial" pitchFamily="34" charset="0"/>
              <a:buChar char="•"/>
              <a:defRPr/>
            </a:pPr>
            <a:r>
              <a:rPr lang="en-US" sz="2600" b="1" dirty="0" smtClean="0">
                <a:solidFill>
                  <a:schemeClr val="accent1">
                    <a:lumMod val="75000"/>
                  </a:schemeClr>
                </a:solidFill>
                <a:cs typeface="Arial" pitchFamily="34" charset="0"/>
              </a:rPr>
              <a:t>Accessibility</a:t>
            </a:r>
            <a:r>
              <a:rPr lang="en-US" sz="2600" dirty="0" smtClean="0">
                <a:solidFill>
                  <a:schemeClr val="accent1">
                    <a:lumMod val="75000"/>
                  </a:schemeClr>
                </a:solidFill>
                <a:cs typeface="Arial" pitchFamily="34" charset="0"/>
              </a:rPr>
              <a:t> of services often </a:t>
            </a:r>
            <a:r>
              <a:rPr lang="en-US" sz="2600" b="1" dirty="0" smtClean="0">
                <a:solidFill>
                  <a:schemeClr val="accent1">
                    <a:lumMod val="75000"/>
                  </a:schemeClr>
                </a:solidFill>
                <a:cs typeface="Arial" pitchFamily="34" charset="0"/>
              </a:rPr>
              <a:t>from any networked device</a:t>
            </a:r>
          </a:p>
          <a:p>
            <a:pPr marL="448056" indent="-384048" eaLnBrk="1" fontAlgn="auto" hangingPunct="1">
              <a:spcAft>
                <a:spcPts val="0"/>
              </a:spcAft>
              <a:buFont typeface="Arial" pitchFamily="34" charset="0"/>
              <a:buChar char="•"/>
              <a:defRPr/>
            </a:pPr>
            <a:r>
              <a:rPr lang="en-US" sz="2600" u="sng" dirty="0" smtClean="0">
                <a:solidFill>
                  <a:srgbClr val="C00000"/>
                </a:solidFill>
                <a:cs typeface="Arial" pitchFamily="34" charset="0"/>
              </a:rPr>
              <a:t>Collaboration capabilities</a:t>
            </a:r>
            <a:r>
              <a:rPr lang="en-US" sz="2600" dirty="0" smtClean="0">
                <a:solidFill>
                  <a:srgbClr val="C00000"/>
                </a:solidFill>
                <a:cs typeface="Arial" pitchFamily="34" charset="0"/>
              </a:rPr>
              <a:t> with access to shared applications and records</a:t>
            </a:r>
          </a:p>
          <a:p>
            <a:pPr marL="448056" indent="-384048" eaLnBrk="1" fontAlgn="auto" hangingPunct="1">
              <a:spcAft>
                <a:spcPts val="0"/>
              </a:spcAft>
              <a:buFont typeface="Arial" pitchFamily="34" charset="0"/>
              <a:buChar char="•"/>
              <a:defRPr/>
            </a:pPr>
            <a:r>
              <a:rPr lang="en-US" sz="2600" dirty="0" smtClean="0">
                <a:solidFill>
                  <a:schemeClr val="accent1">
                    <a:lumMod val="75000"/>
                  </a:schemeClr>
                </a:solidFill>
                <a:cs typeface="Arial" pitchFamily="34" charset="0"/>
              </a:rPr>
              <a:t>Capability to </a:t>
            </a:r>
            <a:r>
              <a:rPr lang="en-US" sz="2600" b="1" dirty="0" smtClean="0">
                <a:solidFill>
                  <a:schemeClr val="accent1">
                    <a:lumMod val="75000"/>
                  </a:schemeClr>
                </a:solidFill>
                <a:cs typeface="Arial" pitchFamily="34" charset="0"/>
              </a:rPr>
              <a:t>outsource large computing needs</a:t>
            </a:r>
            <a:r>
              <a:rPr lang="en-US" sz="2600" dirty="0" smtClean="0">
                <a:solidFill>
                  <a:schemeClr val="accent1">
                    <a:lumMod val="75000"/>
                  </a:schemeClr>
                </a:solidFill>
                <a:cs typeface="Arial" pitchFamily="34" charset="0"/>
              </a:rPr>
              <a:t> and non-critical applications</a:t>
            </a:r>
          </a:p>
          <a:p>
            <a:pPr marL="448056" indent="-384048" eaLnBrk="1" fontAlgn="auto" hangingPunct="1">
              <a:spcAft>
                <a:spcPts val="0"/>
              </a:spcAft>
              <a:buFont typeface="Arial" pitchFamily="34" charset="0"/>
              <a:buChar char="•"/>
              <a:defRPr/>
            </a:pPr>
            <a:r>
              <a:rPr lang="en-US" sz="2600" dirty="0" smtClean="0">
                <a:solidFill>
                  <a:schemeClr val="accent6">
                    <a:lumMod val="75000"/>
                  </a:schemeClr>
                </a:solidFill>
                <a:cs typeface="Arial" pitchFamily="34" charset="0"/>
              </a:rPr>
              <a:t>Develop and implement </a:t>
            </a:r>
            <a:r>
              <a:rPr lang="en-US" sz="2600" b="1" dirty="0" smtClean="0">
                <a:solidFill>
                  <a:schemeClr val="accent6">
                    <a:lumMod val="75000"/>
                  </a:schemeClr>
                </a:solidFill>
                <a:cs typeface="Arial" pitchFamily="34" charset="0"/>
              </a:rPr>
              <a:t>new services as needed</a:t>
            </a:r>
          </a:p>
          <a:p>
            <a:pPr marL="448056" indent="-384048" eaLnBrk="1" fontAlgn="auto" hangingPunct="1">
              <a:spcAft>
                <a:spcPts val="0"/>
              </a:spcAft>
              <a:buFont typeface="Wingdings 2"/>
              <a:buChar char=""/>
              <a:defRPr/>
            </a:pPr>
            <a:endParaRPr lang="en-US" dirty="0" smtClean="0"/>
          </a:p>
        </p:txBody>
      </p:sp>
      <p:sp>
        <p:nvSpPr>
          <p:cNvPr id="4" name="TextBox 3"/>
          <p:cNvSpPr txBox="1"/>
          <p:nvPr/>
        </p:nvSpPr>
        <p:spPr>
          <a:xfrm>
            <a:off x="228600" y="6437360"/>
            <a:ext cx="8534400" cy="338554"/>
          </a:xfrm>
          <a:prstGeom prst="rect">
            <a:avLst/>
          </a:prstGeom>
          <a:noFill/>
        </p:spPr>
        <p:txBody>
          <a:bodyPr wrap="square" rtlCol="0">
            <a:spAutoFit/>
          </a:bodyPr>
          <a:lstStyle/>
          <a:p>
            <a:pPr marL="114300" indent="0" algn="ctr">
              <a:buNone/>
            </a:pPr>
            <a:r>
              <a:rPr lang="en-US" altLang="en-US" sz="1600" dirty="0">
                <a:solidFill>
                  <a:srgbClr val="C00000"/>
                </a:solidFill>
              </a:rPr>
              <a:t>Steve Adams (From presentation to NAGARA - Indianapolis, given on July 11, 2013)</a:t>
            </a:r>
          </a:p>
        </p:txBody>
      </p:sp>
    </p:spTree>
    <p:extLst>
      <p:ext uri="{BB962C8B-B14F-4D97-AF65-F5344CB8AC3E}">
        <p14:creationId xmlns:p14="http://schemas.microsoft.com/office/powerpoint/2010/main" val="26064343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228600" y="267494"/>
            <a:ext cx="8763000" cy="1399032"/>
          </a:xfrm>
        </p:spPr>
        <p:txBody>
          <a:bodyPr>
            <a:normAutofit/>
          </a:bodyPr>
          <a:lstStyle/>
          <a:p>
            <a:pPr eaLnBrk="1" fontAlgn="auto" hangingPunct="1">
              <a:spcAft>
                <a:spcPts val="0"/>
              </a:spcAft>
              <a:defRPr/>
            </a:pPr>
            <a:r>
              <a:rPr lang="en-US" sz="3600" b="1" u="sng" dirty="0" smtClean="0">
                <a:solidFill>
                  <a:schemeClr val="accent1">
                    <a:tint val="83000"/>
                    <a:satMod val="150000"/>
                  </a:schemeClr>
                </a:solidFill>
                <a:effectLst/>
              </a:rPr>
              <a:t>Major</a:t>
            </a:r>
            <a:r>
              <a:rPr lang="en-US" sz="3600" b="1" dirty="0" smtClean="0">
                <a:solidFill>
                  <a:schemeClr val="accent1">
                    <a:tint val="83000"/>
                    <a:satMod val="150000"/>
                  </a:schemeClr>
                </a:solidFill>
                <a:effectLst/>
              </a:rPr>
              <a:t> Limitations and Risks of the Cloud</a:t>
            </a:r>
          </a:p>
        </p:txBody>
      </p:sp>
      <p:sp>
        <p:nvSpPr>
          <p:cNvPr id="25604" name="Content Placeholder 4"/>
          <p:cNvSpPr>
            <a:spLocks noGrp="1"/>
          </p:cNvSpPr>
          <p:nvPr>
            <p:ph idx="1"/>
          </p:nvPr>
        </p:nvSpPr>
        <p:spPr>
          <a:xfrm>
            <a:off x="228600" y="1676400"/>
            <a:ext cx="8686800" cy="4760960"/>
          </a:xfrm>
        </p:spPr>
        <p:txBody>
          <a:bodyPr>
            <a:noAutofit/>
          </a:bodyPr>
          <a:lstStyle/>
          <a:p>
            <a:pPr marL="64008" indent="0">
              <a:buNone/>
              <a:defRPr/>
            </a:pPr>
            <a:r>
              <a:rPr lang="en-US" sz="2000" b="1" dirty="0">
                <a:solidFill>
                  <a:srgbClr val="C00000"/>
                </a:solidFill>
                <a:cs typeface="Arial" pitchFamily="34" charset="0"/>
              </a:rPr>
              <a:t>What If The US Government Seizes Your Cloud’s Servers?</a:t>
            </a:r>
          </a:p>
          <a:p>
            <a:pPr marL="448056" indent="-384048" eaLnBrk="1" fontAlgn="auto" hangingPunct="1">
              <a:spcAft>
                <a:spcPts val="0"/>
              </a:spcAft>
              <a:buFont typeface="Arial" pitchFamily="34" charset="0"/>
              <a:buChar char="•"/>
              <a:defRPr/>
            </a:pPr>
            <a:r>
              <a:rPr lang="en-US" sz="2000" dirty="0" smtClean="0">
                <a:solidFill>
                  <a:srgbClr val="C00000"/>
                </a:solidFill>
                <a:cs typeface="Arial" pitchFamily="34" charset="0"/>
              </a:rPr>
              <a:t>Think it doesn’t happen?  It does: </a:t>
            </a:r>
            <a:r>
              <a:rPr lang="en-US" sz="2000" b="1" dirty="0" smtClean="0">
                <a:solidFill>
                  <a:srgbClr val="C00000"/>
                </a:solidFill>
                <a:cs typeface="Arial" pitchFamily="34" charset="0"/>
              </a:rPr>
              <a:t>Third Party Legal Issue </a:t>
            </a:r>
            <a:r>
              <a:rPr lang="en-US" sz="2000" dirty="0" smtClean="0">
                <a:solidFill>
                  <a:srgbClr val="C00000"/>
                </a:solidFill>
                <a:cs typeface="Arial" pitchFamily="34" charset="0"/>
              </a:rPr>
              <a:t>- “Innocent Data seized along with “guilty” data because both on the same server.  </a:t>
            </a:r>
          </a:p>
          <a:p>
            <a:pPr marL="448056" indent="-384048" eaLnBrk="1" fontAlgn="auto" hangingPunct="1">
              <a:spcAft>
                <a:spcPts val="0"/>
              </a:spcAft>
              <a:buFont typeface="Arial" pitchFamily="34" charset="0"/>
              <a:buChar char="•"/>
              <a:defRPr/>
            </a:pPr>
            <a:r>
              <a:rPr lang="en-US" sz="2000" dirty="0" smtClean="0">
                <a:solidFill>
                  <a:srgbClr val="C00000"/>
                </a:solidFill>
                <a:cs typeface="Arial" pitchFamily="34" charset="0"/>
              </a:rPr>
              <a:t>Do you know who else and what other data is on your cloud’s servers?</a:t>
            </a:r>
          </a:p>
          <a:p>
            <a:pPr marL="64008" indent="0" eaLnBrk="1" fontAlgn="auto" hangingPunct="1">
              <a:spcAft>
                <a:spcPts val="0"/>
              </a:spcAft>
              <a:buNone/>
              <a:defRPr/>
            </a:pPr>
            <a:endParaRPr lang="en-US" sz="1200" dirty="0" smtClean="0">
              <a:cs typeface="Arial" pitchFamily="34" charset="0"/>
            </a:endParaRPr>
          </a:p>
          <a:p>
            <a:pPr marL="64008" indent="0" eaLnBrk="1" fontAlgn="auto" hangingPunct="1">
              <a:spcAft>
                <a:spcPts val="0"/>
              </a:spcAft>
              <a:buNone/>
              <a:defRPr/>
            </a:pPr>
            <a:r>
              <a:rPr lang="en-US" sz="2000" b="1" dirty="0" smtClean="0">
                <a:solidFill>
                  <a:schemeClr val="accent1">
                    <a:lumMod val="75000"/>
                  </a:schemeClr>
                </a:solidFill>
                <a:cs typeface="Arial" pitchFamily="34" charset="0"/>
              </a:rPr>
              <a:t>Who Owns Data In The Cloud And How Easy Is It To Get Your Data? </a:t>
            </a:r>
          </a:p>
          <a:p>
            <a:pPr marL="448056" indent="-384048" eaLnBrk="1" fontAlgn="auto" hangingPunct="1">
              <a:spcAft>
                <a:spcPts val="0"/>
              </a:spcAft>
              <a:buFont typeface="Arial" pitchFamily="34" charset="0"/>
              <a:buChar char="•"/>
              <a:defRPr/>
            </a:pPr>
            <a:r>
              <a:rPr lang="en-US" sz="2000" b="1" i="1" dirty="0" smtClean="0">
                <a:solidFill>
                  <a:schemeClr val="accent1">
                    <a:lumMod val="75000"/>
                  </a:schemeClr>
                </a:solidFill>
                <a:cs typeface="Arial" pitchFamily="34" charset="0"/>
              </a:rPr>
              <a:t>Electronic Communications Privacy Act </a:t>
            </a:r>
            <a:r>
              <a:rPr lang="en-US" sz="2000" b="1" dirty="0" smtClean="0">
                <a:solidFill>
                  <a:schemeClr val="accent1">
                    <a:lumMod val="75000"/>
                  </a:schemeClr>
                </a:solidFill>
                <a:cs typeface="Arial" pitchFamily="34" charset="0"/>
              </a:rPr>
              <a:t>(ECPA) – </a:t>
            </a:r>
            <a:r>
              <a:rPr lang="en-US" sz="2000" dirty="0" smtClean="0">
                <a:solidFill>
                  <a:schemeClr val="accent1">
                    <a:lumMod val="75000"/>
                  </a:schemeClr>
                </a:solidFill>
                <a:cs typeface="Arial" pitchFamily="34" charset="0"/>
              </a:rPr>
              <a:t>This Act distinguishes between communications (emails newer than 180 days , texts, etc.) and stored data (cloud storage, emails older than 180 days)  </a:t>
            </a:r>
          </a:p>
          <a:p>
            <a:pPr marL="64008" indent="0" eaLnBrk="1" fontAlgn="auto" hangingPunct="1">
              <a:spcAft>
                <a:spcPts val="0"/>
              </a:spcAft>
              <a:buNone/>
              <a:defRPr/>
            </a:pPr>
            <a:endParaRPr lang="en-US" sz="1200" dirty="0" smtClean="0">
              <a:cs typeface="Arial" pitchFamily="34" charset="0"/>
            </a:endParaRPr>
          </a:p>
          <a:p>
            <a:pPr marL="64008" indent="0" eaLnBrk="1" fontAlgn="auto" hangingPunct="1">
              <a:spcAft>
                <a:spcPts val="0"/>
              </a:spcAft>
              <a:buNone/>
              <a:defRPr/>
            </a:pPr>
            <a:r>
              <a:rPr lang="en-US" sz="2000" b="1" dirty="0" smtClean="0">
                <a:solidFill>
                  <a:srgbClr val="0070C0"/>
                </a:solidFill>
                <a:cs typeface="Arial" pitchFamily="34" charset="0"/>
              </a:rPr>
              <a:t>Do You Have A Guaranteed Exit Strategy?</a:t>
            </a:r>
          </a:p>
          <a:p>
            <a:pPr marL="448056" indent="-384048" eaLnBrk="1" fontAlgn="auto" hangingPunct="1">
              <a:spcAft>
                <a:spcPts val="0"/>
              </a:spcAft>
              <a:buFont typeface="Arial" pitchFamily="34" charset="0"/>
              <a:buChar char="•"/>
              <a:defRPr/>
            </a:pPr>
            <a:r>
              <a:rPr lang="en-US" sz="2000" dirty="0" smtClean="0">
                <a:solidFill>
                  <a:srgbClr val="0070C0"/>
                </a:solidFill>
                <a:cs typeface="Arial" pitchFamily="34" charset="0"/>
              </a:rPr>
              <a:t>Read the User Agreements – If stored data is lost for any reason, its gone forever and vendors cannot be held liable for data losses.</a:t>
            </a:r>
          </a:p>
        </p:txBody>
      </p:sp>
      <p:sp>
        <p:nvSpPr>
          <p:cNvPr id="4" name="TextBox 3"/>
          <p:cNvSpPr txBox="1"/>
          <p:nvPr/>
        </p:nvSpPr>
        <p:spPr>
          <a:xfrm>
            <a:off x="228600" y="6437360"/>
            <a:ext cx="8534400" cy="338554"/>
          </a:xfrm>
          <a:prstGeom prst="rect">
            <a:avLst/>
          </a:prstGeom>
          <a:noFill/>
        </p:spPr>
        <p:txBody>
          <a:bodyPr wrap="square" rtlCol="0">
            <a:spAutoFit/>
          </a:bodyPr>
          <a:lstStyle/>
          <a:p>
            <a:pPr marL="114300" indent="0" algn="ctr">
              <a:buNone/>
            </a:pPr>
            <a:r>
              <a:rPr lang="en-US" altLang="en-US" sz="1600" dirty="0">
                <a:solidFill>
                  <a:srgbClr val="C00000"/>
                </a:solidFill>
              </a:rPr>
              <a:t>Some content by Steve Adams (Presentation to NAGARA - Indianapolis, given on July 11, 2013)</a:t>
            </a:r>
          </a:p>
        </p:txBody>
      </p:sp>
    </p:spTree>
    <p:extLst>
      <p:ext uri="{BB962C8B-B14F-4D97-AF65-F5344CB8AC3E}">
        <p14:creationId xmlns:p14="http://schemas.microsoft.com/office/powerpoint/2010/main" val="180842243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228600" y="267494"/>
            <a:ext cx="8763000" cy="1399032"/>
          </a:xfrm>
        </p:spPr>
        <p:txBody>
          <a:bodyPr>
            <a:normAutofit/>
          </a:bodyPr>
          <a:lstStyle/>
          <a:p>
            <a:pPr eaLnBrk="1" fontAlgn="auto" hangingPunct="1">
              <a:spcAft>
                <a:spcPts val="0"/>
              </a:spcAft>
              <a:defRPr/>
            </a:pPr>
            <a:r>
              <a:rPr lang="en-US" sz="3600" b="1" u="sng" dirty="0" smtClean="0">
                <a:solidFill>
                  <a:schemeClr val="accent1">
                    <a:tint val="83000"/>
                    <a:satMod val="150000"/>
                  </a:schemeClr>
                </a:solidFill>
                <a:effectLst/>
              </a:rPr>
              <a:t>Other</a:t>
            </a:r>
            <a:r>
              <a:rPr lang="en-US" sz="3600" b="1" dirty="0" smtClean="0">
                <a:solidFill>
                  <a:schemeClr val="accent1">
                    <a:tint val="83000"/>
                    <a:satMod val="150000"/>
                  </a:schemeClr>
                </a:solidFill>
                <a:effectLst/>
              </a:rPr>
              <a:t> Limitations and Risks of the Cloud</a:t>
            </a:r>
          </a:p>
        </p:txBody>
      </p:sp>
      <p:sp>
        <p:nvSpPr>
          <p:cNvPr id="25604" name="Content Placeholder 4"/>
          <p:cNvSpPr>
            <a:spLocks noGrp="1"/>
          </p:cNvSpPr>
          <p:nvPr>
            <p:ph idx="1"/>
          </p:nvPr>
        </p:nvSpPr>
        <p:spPr>
          <a:xfrm>
            <a:off x="457200" y="1676400"/>
            <a:ext cx="8229600" cy="4572000"/>
          </a:xfrm>
        </p:spPr>
        <p:txBody>
          <a:bodyPr>
            <a:normAutofit lnSpcReduction="10000"/>
          </a:bodyPr>
          <a:lstStyle/>
          <a:p>
            <a:pPr marL="448056" indent="-384048" eaLnBrk="1" fontAlgn="auto" hangingPunct="1">
              <a:spcAft>
                <a:spcPts val="0"/>
              </a:spcAft>
              <a:buFont typeface="Arial" pitchFamily="34" charset="0"/>
              <a:buChar char="•"/>
              <a:defRPr/>
            </a:pPr>
            <a:r>
              <a:rPr lang="en-US" sz="2600" dirty="0" smtClean="0">
                <a:solidFill>
                  <a:schemeClr val="accent6">
                    <a:lumMod val="75000"/>
                  </a:schemeClr>
                </a:solidFill>
                <a:cs typeface="Arial" pitchFamily="34" charset="0"/>
              </a:rPr>
              <a:t>Security and privacy of information is </a:t>
            </a:r>
            <a:r>
              <a:rPr lang="en-US" sz="2600" b="1" dirty="0" smtClean="0">
                <a:solidFill>
                  <a:schemeClr val="accent6">
                    <a:lumMod val="75000"/>
                  </a:schemeClr>
                </a:solidFill>
                <a:cs typeface="Arial" pitchFamily="34" charset="0"/>
              </a:rPr>
              <a:t>maintained in a shared environment</a:t>
            </a:r>
            <a:r>
              <a:rPr lang="en-US" sz="2600" dirty="0" smtClean="0">
                <a:solidFill>
                  <a:schemeClr val="accent6">
                    <a:lumMod val="75000"/>
                  </a:schemeClr>
                </a:solidFill>
                <a:cs typeface="Arial" pitchFamily="34" charset="0"/>
              </a:rPr>
              <a:t> and is </a:t>
            </a:r>
            <a:r>
              <a:rPr lang="en-US" sz="2600" b="1" dirty="0" smtClean="0">
                <a:solidFill>
                  <a:schemeClr val="accent6">
                    <a:lumMod val="75000"/>
                  </a:schemeClr>
                </a:solidFill>
                <a:cs typeface="Arial" pitchFamily="34" charset="0"/>
              </a:rPr>
              <a:t>located outside of organization</a:t>
            </a:r>
          </a:p>
          <a:p>
            <a:pPr marL="448056" indent="-384048" eaLnBrk="1" fontAlgn="auto" hangingPunct="1">
              <a:spcAft>
                <a:spcPts val="0"/>
              </a:spcAft>
              <a:buFont typeface="Arial" pitchFamily="34" charset="0"/>
              <a:buChar char="•"/>
              <a:defRPr/>
            </a:pPr>
            <a:r>
              <a:rPr lang="en-US" sz="2600" b="1" dirty="0" smtClean="0">
                <a:solidFill>
                  <a:srgbClr val="7030A0"/>
                </a:solidFill>
                <a:cs typeface="Arial" pitchFamily="34" charset="0"/>
              </a:rPr>
              <a:t>Control</a:t>
            </a:r>
            <a:r>
              <a:rPr lang="en-US" sz="2600" dirty="0" smtClean="0">
                <a:solidFill>
                  <a:srgbClr val="7030A0"/>
                </a:solidFill>
                <a:cs typeface="Arial" pitchFamily="34" charset="0"/>
              </a:rPr>
              <a:t> of data / infrastructure does </a:t>
            </a:r>
            <a:r>
              <a:rPr lang="en-US" sz="2600" u="sng" dirty="0" smtClean="0">
                <a:solidFill>
                  <a:srgbClr val="7030A0"/>
                </a:solidFill>
                <a:cs typeface="Arial" pitchFamily="34" charset="0"/>
              </a:rPr>
              <a:t>not reside within the organization</a:t>
            </a:r>
          </a:p>
          <a:p>
            <a:pPr marL="448056" indent="-384048" eaLnBrk="1" fontAlgn="auto" hangingPunct="1">
              <a:spcAft>
                <a:spcPts val="0"/>
              </a:spcAft>
              <a:buFont typeface="Arial" pitchFamily="34" charset="0"/>
              <a:buChar char="•"/>
              <a:defRPr/>
            </a:pPr>
            <a:r>
              <a:rPr lang="en-US" sz="2600" dirty="0" smtClean="0">
                <a:solidFill>
                  <a:srgbClr val="00B050"/>
                </a:solidFill>
                <a:cs typeface="Arial" pitchFamily="34" charset="0"/>
              </a:rPr>
              <a:t>Very </a:t>
            </a:r>
            <a:r>
              <a:rPr lang="en-US" sz="2600" b="1" dirty="0" smtClean="0">
                <a:solidFill>
                  <a:srgbClr val="00B050"/>
                </a:solidFill>
                <a:cs typeface="Arial" pitchFamily="34" charset="0"/>
              </a:rPr>
              <a:t>limited RM capabilities </a:t>
            </a:r>
            <a:r>
              <a:rPr lang="en-US" sz="2600" dirty="0" smtClean="0">
                <a:solidFill>
                  <a:srgbClr val="00B050"/>
                </a:solidFill>
                <a:cs typeface="Arial" pitchFamily="34" charset="0"/>
              </a:rPr>
              <a:t>over records in cloud</a:t>
            </a:r>
          </a:p>
          <a:p>
            <a:pPr marL="448056" indent="-384048" eaLnBrk="1" fontAlgn="auto" hangingPunct="1">
              <a:spcAft>
                <a:spcPts val="0"/>
              </a:spcAft>
              <a:buFont typeface="Arial" pitchFamily="34" charset="0"/>
              <a:buChar char="•"/>
              <a:defRPr/>
            </a:pPr>
            <a:r>
              <a:rPr lang="en-US" sz="2600" dirty="0" smtClean="0">
                <a:solidFill>
                  <a:srgbClr val="7030A0"/>
                </a:solidFill>
                <a:cs typeface="Arial" pitchFamily="34" charset="0"/>
              </a:rPr>
              <a:t>Limited interfaces with organization systems</a:t>
            </a:r>
          </a:p>
          <a:p>
            <a:pPr marL="448056" indent="-384048" eaLnBrk="1" fontAlgn="auto" hangingPunct="1">
              <a:spcAft>
                <a:spcPts val="0"/>
              </a:spcAft>
              <a:buFont typeface="Arial" pitchFamily="34" charset="0"/>
              <a:buChar char="•"/>
              <a:defRPr/>
            </a:pPr>
            <a:r>
              <a:rPr lang="en-US" sz="2600" dirty="0" smtClean="0">
                <a:solidFill>
                  <a:srgbClr val="7030A0"/>
                </a:solidFill>
                <a:cs typeface="Arial" pitchFamily="34" charset="0"/>
              </a:rPr>
              <a:t>Guaranteed availability and performance of services</a:t>
            </a:r>
          </a:p>
          <a:p>
            <a:pPr marL="448056" indent="-384048" eaLnBrk="1" fontAlgn="auto" hangingPunct="1">
              <a:spcAft>
                <a:spcPts val="0"/>
              </a:spcAft>
              <a:buFont typeface="Arial" pitchFamily="34" charset="0"/>
              <a:buChar char="•"/>
              <a:defRPr/>
            </a:pPr>
            <a:r>
              <a:rPr lang="en-US" sz="2600" dirty="0" smtClean="0">
                <a:solidFill>
                  <a:srgbClr val="00B050"/>
                </a:solidFill>
                <a:cs typeface="Arial" pitchFamily="34" charset="0"/>
              </a:rPr>
              <a:t>Maintaining data integrity throughout life of the records</a:t>
            </a:r>
          </a:p>
          <a:p>
            <a:pPr marL="448056" indent="-384048" eaLnBrk="1" fontAlgn="auto" hangingPunct="1">
              <a:spcAft>
                <a:spcPts val="0"/>
              </a:spcAft>
              <a:buFont typeface="Arial" pitchFamily="34" charset="0"/>
              <a:buChar char="•"/>
              <a:defRPr/>
            </a:pPr>
            <a:r>
              <a:rPr lang="en-US" sz="2600" u="sng" dirty="0" smtClean="0">
                <a:solidFill>
                  <a:srgbClr val="00B050"/>
                </a:solidFill>
                <a:cs typeface="Arial" pitchFamily="34" charset="0"/>
              </a:rPr>
              <a:t>Customization limited</a:t>
            </a:r>
          </a:p>
          <a:p>
            <a:pPr marL="448056" indent="-384048" eaLnBrk="1" fontAlgn="auto" hangingPunct="1">
              <a:spcAft>
                <a:spcPts val="0"/>
              </a:spcAft>
              <a:buFont typeface="Arial" pitchFamily="34" charset="0"/>
              <a:buChar char="•"/>
              <a:defRPr/>
            </a:pPr>
            <a:r>
              <a:rPr lang="en-US" sz="2600" u="sng" dirty="0" smtClean="0">
                <a:solidFill>
                  <a:schemeClr val="accent6">
                    <a:lumMod val="75000"/>
                  </a:schemeClr>
                </a:solidFill>
                <a:cs typeface="Arial" pitchFamily="34" charset="0"/>
              </a:rPr>
              <a:t>Lack of contro</a:t>
            </a:r>
            <a:r>
              <a:rPr lang="en-US" sz="2600" dirty="0" smtClean="0">
                <a:solidFill>
                  <a:schemeClr val="accent6">
                    <a:lumMod val="75000"/>
                  </a:schemeClr>
                </a:solidFill>
                <a:cs typeface="Arial" pitchFamily="34" charset="0"/>
              </a:rPr>
              <a:t>l over software upgrades</a:t>
            </a:r>
          </a:p>
          <a:p>
            <a:pPr marL="448056" indent="-384048" eaLnBrk="1" fontAlgn="auto" hangingPunct="1">
              <a:spcAft>
                <a:spcPts val="0"/>
              </a:spcAft>
              <a:buFont typeface="Arial" pitchFamily="34" charset="0"/>
              <a:buChar char="•"/>
              <a:defRPr/>
            </a:pPr>
            <a:endParaRPr lang="en-US" dirty="0" smtClean="0">
              <a:latin typeface="Arial" pitchFamily="34" charset="0"/>
              <a:cs typeface="Arial" pitchFamily="34" charset="0"/>
            </a:endParaRPr>
          </a:p>
        </p:txBody>
      </p:sp>
      <p:sp>
        <p:nvSpPr>
          <p:cNvPr id="4" name="TextBox 3"/>
          <p:cNvSpPr txBox="1"/>
          <p:nvPr/>
        </p:nvSpPr>
        <p:spPr>
          <a:xfrm>
            <a:off x="228600" y="6437360"/>
            <a:ext cx="8534400" cy="338554"/>
          </a:xfrm>
          <a:prstGeom prst="rect">
            <a:avLst/>
          </a:prstGeom>
          <a:noFill/>
        </p:spPr>
        <p:txBody>
          <a:bodyPr wrap="square" rtlCol="0">
            <a:spAutoFit/>
          </a:bodyPr>
          <a:lstStyle/>
          <a:p>
            <a:pPr marL="114300" indent="0" algn="ctr">
              <a:buNone/>
            </a:pPr>
            <a:r>
              <a:rPr lang="en-US" altLang="en-US" sz="1600" dirty="0">
                <a:solidFill>
                  <a:srgbClr val="C00000"/>
                </a:solidFill>
              </a:rPr>
              <a:t>Steve Adams (From presentation to NAGARA - Indianapolis, given on July 11, 2013)</a:t>
            </a:r>
          </a:p>
        </p:txBody>
      </p:sp>
    </p:spTree>
    <p:extLst>
      <p:ext uri="{BB962C8B-B14F-4D97-AF65-F5344CB8AC3E}">
        <p14:creationId xmlns:p14="http://schemas.microsoft.com/office/powerpoint/2010/main" val="67487071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fontScale="90000"/>
          </a:bodyPr>
          <a:lstStyle/>
          <a:p>
            <a:pPr marL="484632" eaLnBrk="1" fontAlgn="auto" hangingPunct="1">
              <a:spcAft>
                <a:spcPts val="0"/>
              </a:spcAft>
              <a:defRPr/>
            </a:pPr>
            <a:r>
              <a:rPr lang="en-US" sz="4000" b="1" dirty="0" smtClean="0">
                <a:solidFill>
                  <a:schemeClr val="accent1">
                    <a:tint val="83000"/>
                    <a:satMod val="150000"/>
                  </a:schemeClr>
                </a:solidFill>
                <a:effectLst/>
              </a:rPr>
              <a:t>How Records Management</a:t>
            </a:r>
            <a:br>
              <a:rPr lang="en-US" sz="4000" b="1" dirty="0" smtClean="0">
                <a:solidFill>
                  <a:schemeClr val="accent1">
                    <a:tint val="83000"/>
                    <a:satMod val="150000"/>
                  </a:schemeClr>
                </a:solidFill>
                <a:effectLst/>
              </a:rPr>
            </a:br>
            <a:r>
              <a:rPr lang="en-US" sz="4000" b="1" dirty="0" smtClean="0">
                <a:solidFill>
                  <a:schemeClr val="accent1">
                    <a:tint val="83000"/>
                    <a:satMod val="150000"/>
                  </a:schemeClr>
                </a:solidFill>
                <a:effectLst/>
              </a:rPr>
              <a:t> can help with clouds</a:t>
            </a:r>
          </a:p>
        </p:txBody>
      </p:sp>
      <p:sp>
        <p:nvSpPr>
          <p:cNvPr id="3" name="Content Placeholder 2"/>
          <p:cNvSpPr>
            <a:spLocks noGrp="1"/>
          </p:cNvSpPr>
          <p:nvPr>
            <p:ph idx="1"/>
          </p:nvPr>
        </p:nvSpPr>
        <p:spPr>
          <a:xfrm>
            <a:off x="457200" y="1882775"/>
            <a:ext cx="8229600" cy="4572000"/>
          </a:xfrm>
        </p:spPr>
        <p:txBody>
          <a:bodyPr>
            <a:normAutofit lnSpcReduction="10000"/>
          </a:bodyPr>
          <a:lstStyle/>
          <a:p>
            <a:pPr marL="448056" indent="-384048" eaLnBrk="1" fontAlgn="auto" hangingPunct="1">
              <a:spcAft>
                <a:spcPts val="0"/>
              </a:spcAft>
              <a:buFont typeface="Arial" pitchFamily="34" charset="0"/>
              <a:buChar char="•"/>
              <a:defRPr/>
            </a:pPr>
            <a:r>
              <a:rPr lang="en-US" sz="2800" b="1" dirty="0" smtClean="0">
                <a:solidFill>
                  <a:srgbClr val="7030A0"/>
                </a:solidFill>
                <a:cs typeface="Arial" pitchFamily="34" charset="0"/>
              </a:rPr>
              <a:t>Records manager is involved </a:t>
            </a:r>
            <a:r>
              <a:rPr lang="en-US" sz="2800" dirty="0" smtClean="0">
                <a:solidFill>
                  <a:srgbClr val="7030A0"/>
                </a:solidFill>
                <a:cs typeface="Arial" pitchFamily="34" charset="0"/>
              </a:rPr>
              <a:t>in the planning, development, deployment, and use of cloud computing solutions</a:t>
            </a:r>
          </a:p>
          <a:p>
            <a:pPr marL="448056" indent="-384048" eaLnBrk="1" fontAlgn="auto" hangingPunct="1">
              <a:spcAft>
                <a:spcPts val="0"/>
              </a:spcAft>
              <a:buFont typeface="Arial" pitchFamily="34" charset="0"/>
              <a:buChar char="•"/>
              <a:defRPr/>
            </a:pPr>
            <a:r>
              <a:rPr lang="en-US" sz="2800" dirty="0" smtClean="0">
                <a:solidFill>
                  <a:schemeClr val="accent1">
                    <a:lumMod val="75000"/>
                  </a:schemeClr>
                </a:solidFill>
                <a:cs typeface="Arial" pitchFamily="34" charset="0"/>
              </a:rPr>
              <a:t>Define </a:t>
            </a:r>
            <a:r>
              <a:rPr lang="en-US" sz="2800" b="1" dirty="0" smtClean="0">
                <a:solidFill>
                  <a:schemeClr val="accent1">
                    <a:lumMod val="75000"/>
                  </a:schemeClr>
                </a:solidFill>
                <a:cs typeface="Arial" pitchFamily="34" charset="0"/>
              </a:rPr>
              <a:t>which copy of records will be declared </a:t>
            </a:r>
            <a:r>
              <a:rPr lang="en-US" sz="2800" dirty="0" smtClean="0">
                <a:solidFill>
                  <a:schemeClr val="accent1">
                    <a:lumMod val="75000"/>
                  </a:schemeClr>
                </a:solidFill>
                <a:cs typeface="Arial" pitchFamily="34" charset="0"/>
              </a:rPr>
              <a:t>as the official record or merely a copy</a:t>
            </a:r>
          </a:p>
          <a:p>
            <a:pPr marL="448056" indent="-384048" eaLnBrk="1" fontAlgn="auto" hangingPunct="1">
              <a:spcAft>
                <a:spcPts val="0"/>
              </a:spcAft>
              <a:buFont typeface="Arial" pitchFamily="34" charset="0"/>
              <a:buChar char="•"/>
              <a:defRPr/>
            </a:pPr>
            <a:r>
              <a:rPr lang="en-US" sz="2800" dirty="0" smtClean="0">
                <a:solidFill>
                  <a:srgbClr val="7030A0"/>
                </a:solidFill>
                <a:cs typeface="Arial" pitchFamily="34" charset="0"/>
              </a:rPr>
              <a:t>Determine </a:t>
            </a:r>
            <a:r>
              <a:rPr lang="en-US" sz="2800" b="1" dirty="0" smtClean="0">
                <a:solidFill>
                  <a:srgbClr val="7030A0"/>
                </a:solidFill>
                <a:cs typeface="Arial" pitchFamily="34" charset="0"/>
              </a:rPr>
              <a:t>if records </a:t>
            </a:r>
            <a:r>
              <a:rPr lang="en-US" sz="2800" u="sng" dirty="0" smtClean="0">
                <a:solidFill>
                  <a:srgbClr val="7030A0"/>
                </a:solidFill>
                <a:cs typeface="Arial" pitchFamily="34" charset="0"/>
              </a:rPr>
              <a:t>in a cloud</a:t>
            </a:r>
            <a:r>
              <a:rPr lang="en-US" sz="2800" dirty="0" smtClean="0">
                <a:solidFill>
                  <a:srgbClr val="7030A0"/>
                </a:solidFill>
                <a:cs typeface="Arial" pitchFamily="34" charset="0"/>
              </a:rPr>
              <a:t> environment are </a:t>
            </a:r>
            <a:r>
              <a:rPr lang="en-US" sz="2800" u="sng" dirty="0" smtClean="0">
                <a:solidFill>
                  <a:srgbClr val="7030A0"/>
                </a:solidFill>
                <a:cs typeface="Arial" pitchFamily="34" charset="0"/>
              </a:rPr>
              <a:t>covered under an existing records retention schedule</a:t>
            </a:r>
            <a:r>
              <a:rPr lang="en-US" sz="2800" dirty="0" smtClean="0">
                <a:solidFill>
                  <a:srgbClr val="7030A0"/>
                </a:solidFill>
                <a:cs typeface="Arial" pitchFamily="34" charset="0"/>
              </a:rPr>
              <a:t>  </a:t>
            </a:r>
          </a:p>
          <a:p>
            <a:pPr marL="448056" indent="-384048" eaLnBrk="1" fontAlgn="auto" hangingPunct="1">
              <a:spcAft>
                <a:spcPts val="0"/>
              </a:spcAft>
              <a:buFont typeface="Arial" pitchFamily="34" charset="0"/>
              <a:buChar char="•"/>
              <a:defRPr/>
            </a:pPr>
            <a:r>
              <a:rPr lang="en-US" sz="2800" dirty="0" smtClean="0">
                <a:solidFill>
                  <a:schemeClr val="accent1">
                    <a:lumMod val="75000"/>
                  </a:schemeClr>
                </a:solidFill>
                <a:cs typeface="Arial" pitchFamily="34" charset="0"/>
              </a:rPr>
              <a:t>Determine how records will be captured, managed, retained, and disposed of, or transferred to State Archives</a:t>
            </a:r>
            <a:endParaRPr lang="en-US" sz="2800" dirty="0" smtClean="0">
              <a:solidFill>
                <a:schemeClr val="accent1">
                  <a:lumMod val="75000"/>
                </a:schemeClr>
              </a:solidFill>
            </a:endParaRPr>
          </a:p>
          <a:p>
            <a:pPr marL="448056" indent="-384048" eaLnBrk="1" fontAlgn="auto" hangingPunct="1">
              <a:spcAft>
                <a:spcPts val="0"/>
              </a:spcAft>
              <a:buFont typeface="Wingdings 2" pitchFamily="18" charset="2"/>
              <a:buNone/>
              <a:defRPr/>
            </a:pPr>
            <a:endParaRPr lang="en-US" dirty="0" smtClean="0"/>
          </a:p>
        </p:txBody>
      </p:sp>
      <p:sp>
        <p:nvSpPr>
          <p:cNvPr id="4" name="TextBox 3"/>
          <p:cNvSpPr txBox="1"/>
          <p:nvPr/>
        </p:nvSpPr>
        <p:spPr>
          <a:xfrm>
            <a:off x="228600" y="6437360"/>
            <a:ext cx="8534400" cy="338554"/>
          </a:xfrm>
          <a:prstGeom prst="rect">
            <a:avLst/>
          </a:prstGeom>
          <a:noFill/>
        </p:spPr>
        <p:txBody>
          <a:bodyPr wrap="square" rtlCol="0">
            <a:spAutoFit/>
          </a:bodyPr>
          <a:lstStyle/>
          <a:p>
            <a:pPr marL="114300" indent="0" algn="ctr">
              <a:buNone/>
            </a:pPr>
            <a:r>
              <a:rPr lang="en-US" altLang="en-US" sz="1600" dirty="0">
                <a:solidFill>
                  <a:srgbClr val="C00000"/>
                </a:solidFill>
              </a:rPr>
              <a:t>Steve Adams (From presentation to NAGARA - Indianapolis, given on July 11, 2013)</a:t>
            </a:r>
          </a:p>
        </p:txBody>
      </p:sp>
    </p:spTree>
    <p:extLst>
      <p:ext uri="{BB962C8B-B14F-4D97-AF65-F5344CB8AC3E}">
        <p14:creationId xmlns:p14="http://schemas.microsoft.com/office/powerpoint/2010/main" val="351460026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fontScale="90000"/>
          </a:bodyPr>
          <a:lstStyle/>
          <a:p>
            <a:pPr marL="484632" eaLnBrk="1" fontAlgn="auto" hangingPunct="1">
              <a:spcAft>
                <a:spcPts val="0"/>
              </a:spcAft>
              <a:defRPr/>
            </a:pPr>
            <a:r>
              <a:rPr lang="en-US" sz="4000" b="1" dirty="0" smtClean="0">
                <a:solidFill>
                  <a:schemeClr val="accent1">
                    <a:tint val="83000"/>
                    <a:satMod val="150000"/>
                  </a:schemeClr>
                </a:solidFill>
                <a:effectLst/>
              </a:rPr>
              <a:t>Ways RM can help clouds - continued</a:t>
            </a:r>
          </a:p>
        </p:txBody>
      </p:sp>
      <p:sp>
        <p:nvSpPr>
          <p:cNvPr id="49155" name="Content Placeholder 2"/>
          <p:cNvSpPr>
            <a:spLocks noGrp="1"/>
          </p:cNvSpPr>
          <p:nvPr>
            <p:ph idx="1"/>
          </p:nvPr>
        </p:nvSpPr>
        <p:spPr>
          <a:xfrm>
            <a:off x="457200" y="1882775"/>
            <a:ext cx="8229600" cy="4572000"/>
          </a:xfrm>
        </p:spPr>
        <p:txBody>
          <a:bodyPr>
            <a:normAutofit lnSpcReduction="10000"/>
          </a:bodyPr>
          <a:lstStyle/>
          <a:p>
            <a:pPr>
              <a:buFont typeface="Arial" charset="0"/>
              <a:buChar char="•"/>
            </a:pPr>
            <a:r>
              <a:rPr lang="en-US" altLang="en-US" sz="3200" dirty="0" smtClean="0">
                <a:solidFill>
                  <a:srgbClr val="C00000"/>
                </a:solidFill>
                <a:cs typeface="Arial" charset="0"/>
              </a:rPr>
              <a:t>Conduct a </a:t>
            </a:r>
            <a:r>
              <a:rPr lang="en-US" altLang="en-US" sz="3200" b="1" dirty="0" smtClean="0">
                <a:solidFill>
                  <a:srgbClr val="C00000"/>
                </a:solidFill>
                <a:cs typeface="Arial" charset="0"/>
              </a:rPr>
              <a:t>records </a:t>
            </a:r>
            <a:r>
              <a:rPr lang="en-US" altLang="en-US" sz="3200" b="1" dirty="0">
                <a:solidFill>
                  <a:srgbClr val="C00000"/>
                </a:solidFill>
                <a:cs typeface="Arial" charset="0"/>
              </a:rPr>
              <a:t>analysis </a:t>
            </a:r>
            <a:r>
              <a:rPr lang="en-US" altLang="en-US" sz="3200" dirty="0">
                <a:solidFill>
                  <a:srgbClr val="C00000"/>
                </a:solidFill>
                <a:cs typeface="Arial" charset="0"/>
              </a:rPr>
              <a:t>for </a:t>
            </a:r>
            <a:r>
              <a:rPr lang="en-US" altLang="en-US" sz="3200" dirty="0" smtClean="0">
                <a:solidFill>
                  <a:srgbClr val="C00000"/>
                </a:solidFill>
                <a:cs typeface="Arial" charset="0"/>
              </a:rPr>
              <a:t>records </a:t>
            </a:r>
            <a:r>
              <a:rPr lang="en-US" altLang="en-US" sz="3200" dirty="0">
                <a:solidFill>
                  <a:srgbClr val="C00000"/>
                </a:solidFill>
                <a:cs typeface="Arial" charset="0"/>
              </a:rPr>
              <a:t>in a </a:t>
            </a:r>
            <a:r>
              <a:rPr lang="en-US" altLang="en-US" sz="3200" u="sng" dirty="0">
                <a:solidFill>
                  <a:srgbClr val="C00000"/>
                </a:solidFill>
                <a:cs typeface="Arial" charset="0"/>
              </a:rPr>
              <a:t>cloud environment</a:t>
            </a:r>
            <a:endParaRPr lang="en-US" altLang="en-US" sz="3200" u="sng" dirty="0" smtClean="0">
              <a:solidFill>
                <a:srgbClr val="C00000"/>
              </a:solidFill>
              <a:cs typeface="Arial" charset="0"/>
            </a:endParaRPr>
          </a:p>
          <a:p>
            <a:pPr eaLnBrk="1" hangingPunct="1">
              <a:buFont typeface="Arial" charset="0"/>
              <a:buChar char="•"/>
            </a:pPr>
            <a:r>
              <a:rPr lang="en-US" altLang="en-US" sz="3200" dirty="0">
                <a:solidFill>
                  <a:srgbClr val="0070C0"/>
                </a:solidFill>
                <a:cs typeface="Arial" charset="0"/>
              </a:rPr>
              <a:t>D</a:t>
            </a:r>
            <a:r>
              <a:rPr lang="en-US" altLang="en-US" sz="3200" dirty="0" smtClean="0">
                <a:solidFill>
                  <a:srgbClr val="0070C0"/>
                </a:solidFill>
                <a:cs typeface="Arial" charset="0"/>
              </a:rPr>
              <a:t>evelop and submit </a:t>
            </a:r>
            <a:r>
              <a:rPr lang="en-US" altLang="en-US" sz="3200" b="1" dirty="0" smtClean="0">
                <a:solidFill>
                  <a:srgbClr val="0070C0"/>
                </a:solidFill>
                <a:cs typeface="Arial" charset="0"/>
              </a:rPr>
              <a:t>records schedules </a:t>
            </a:r>
            <a:r>
              <a:rPr lang="en-US" altLang="en-US" sz="3200" dirty="0" smtClean="0">
                <a:solidFill>
                  <a:srgbClr val="0070C0"/>
                </a:solidFill>
                <a:cs typeface="Arial" charset="0"/>
              </a:rPr>
              <a:t>for </a:t>
            </a:r>
            <a:r>
              <a:rPr lang="en-US" altLang="en-US" sz="3200" u="sng" dirty="0" smtClean="0">
                <a:solidFill>
                  <a:srgbClr val="0070C0"/>
                </a:solidFill>
                <a:cs typeface="Arial" charset="0"/>
              </a:rPr>
              <a:t>unscheduled records in a cloud environment</a:t>
            </a:r>
            <a:endParaRPr lang="en-US" altLang="en-US" sz="3200" dirty="0" smtClean="0">
              <a:solidFill>
                <a:srgbClr val="0070C0"/>
              </a:solidFill>
              <a:cs typeface="Arial" charset="0"/>
            </a:endParaRPr>
          </a:p>
          <a:p>
            <a:pPr eaLnBrk="1" hangingPunct="1">
              <a:buFont typeface="Arial" charset="0"/>
              <a:buChar char="•"/>
            </a:pPr>
            <a:r>
              <a:rPr lang="en-US" altLang="en-US" sz="3200" dirty="0" smtClean="0">
                <a:solidFill>
                  <a:srgbClr val="C00000"/>
                </a:solidFill>
                <a:cs typeface="Arial" charset="0"/>
              </a:rPr>
              <a:t>Periodically </a:t>
            </a:r>
            <a:r>
              <a:rPr lang="en-US" altLang="en-US" sz="3200" b="1" dirty="0" smtClean="0">
                <a:solidFill>
                  <a:srgbClr val="C00000"/>
                </a:solidFill>
                <a:cs typeface="Arial" charset="0"/>
              </a:rPr>
              <a:t>test transfers of records </a:t>
            </a:r>
            <a:r>
              <a:rPr lang="en-US" altLang="en-US" sz="3200" dirty="0" smtClean="0">
                <a:solidFill>
                  <a:srgbClr val="C00000"/>
                </a:solidFill>
                <a:cs typeface="Arial" charset="0"/>
              </a:rPr>
              <a:t>to other environments</a:t>
            </a:r>
          </a:p>
          <a:p>
            <a:pPr eaLnBrk="1" hangingPunct="1">
              <a:buFont typeface="Arial" charset="0"/>
              <a:buChar char="•"/>
            </a:pPr>
            <a:r>
              <a:rPr lang="en-US" altLang="en-US" sz="3200" dirty="0" smtClean="0">
                <a:solidFill>
                  <a:srgbClr val="0070C0"/>
                </a:solidFill>
                <a:cs typeface="Arial" charset="0"/>
              </a:rPr>
              <a:t>Determine </a:t>
            </a:r>
            <a:r>
              <a:rPr lang="en-US" altLang="en-US" sz="3200" b="1" dirty="0" smtClean="0">
                <a:solidFill>
                  <a:srgbClr val="0070C0"/>
                </a:solidFill>
                <a:cs typeface="Arial" charset="0"/>
              </a:rPr>
              <a:t>how data will be migrated </a:t>
            </a:r>
            <a:r>
              <a:rPr lang="en-US" altLang="en-US" sz="3200" dirty="0" smtClean="0">
                <a:solidFill>
                  <a:srgbClr val="0070C0"/>
                </a:solidFill>
                <a:cs typeface="Arial" charset="0"/>
              </a:rPr>
              <a:t>to new formats so that records are accessible throughout their life cycles </a:t>
            </a:r>
          </a:p>
          <a:p>
            <a:pPr eaLnBrk="1" hangingPunct="1"/>
            <a:endParaRPr lang="en-US" altLang="en-US" dirty="0" smtClean="0"/>
          </a:p>
        </p:txBody>
      </p:sp>
      <p:sp>
        <p:nvSpPr>
          <p:cNvPr id="4" name="TextBox 3"/>
          <p:cNvSpPr txBox="1"/>
          <p:nvPr/>
        </p:nvSpPr>
        <p:spPr>
          <a:xfrm>
            <a:off x="228600" y="6437360"/>
            <a:ext cx="8534400" cy="338554"/>
          </a:xfrm>
          <a:prstGeom prst="rect">
            <a:avLst/>
          </a:prstGeom>
          <a:noFill/>
        </p:spPr>
        <p:txBody>
          <a:bodyPr wrap="square" rtlCol="0">
            <a:spAutoFit/>
          </a:bodyPr>
          <a:lstStyle/>
          <a:p>
            <a:pPr marL="114300" indent="0" algn="ctr">
              <a:buNone/>
            </a:pPr>
            <a:r>
              <a:rPr lang="en-US" altLang="en-US" sz="1600" dirty="0">
                <a:solidFill>
                  <a:srgbClr val="C00000"/>
                </a:solidFill>
              </a:rPr>
              <a:t>Steve Adams (From presentation to NAGARA - Indianapolis, given on July 11, 2013)</a:t>
            </a:r>
          </a:p>
        </p:txBody>
      </p:sp>
    </p:spTree>
    <p:extLst>
      <p:ext uri="{BB962C8B-B14F-4D97-AF65-F5344CB8AC3E}">
        <p14:creationId xmlns:p14="http://schemas.microsoft.com/office/powerpoint/2010/main" val="363300936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bg2">
                    <a:lumMod val="50000"/>
                  </a:schemeClr>
                </a:solidFill>
              </a:rPr>
              <a:t>Got Questions?</a:t>
            </a:r>
            <a:endParaRPr lang="en-US" sz="3600" dirty="0">
              <a:solidFill>
                <a:schemeClr val="bg2">
                  <a:lumMod val="50000"/>
                </a:schemeClr>
              </a:solidFill>
            </a:endParaRPr>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smtClean="0"/>
          </a:p>
          <a:p>
            <a:pPr marL="0" indent="0" algn="ctr">
              <a:buNone/>
            </a:pPr>
            <a:endParaRPr lang="en-US" sz="5400" dirty="0" smtClean="0"/>
          </a:p>
          <a:p>
            <a:pPr marL="0" indent="0" algn="ctr">
              <a:buNone/>
            </a:pPr>
            <a:endParaRPr lang="en-US" dirty="0" smtClean="0"/>
          </a:p>
          <a:p>
            <a:pPr marL="0" indent="0" algn="ctr">
              <a:buNone/>
            </a:pPr>
            <a:r>
              <a:rPr lang="en-US" sz="5400" dirty="0" smtClean="0">
                <a:solidFill>
                  <a:schemeClr val="accent1">
                    <a:lumMod val="50000"/>
                  </a:schemeClr>
                </a:solidFill>
              </a:rPr>
              <a:t>Any Questions?</a:t>
            </a:r>
            <a:endParaRPr lang="en-US" sz="5400" dirty="0">
              <a:solidFill>
                <a:schemeClr val="accent1">
                  <a:lumMod val="50000"/>
                </a:schemeClr>
              </a:solidFill>
            </a:endParaRPr>
          </a:p>
        </p:txBody>
      </p:sp>
      <p:pic>
        <p:nvPicPr>
          <p:cNvPr id="1026" name="Picture 2" descr="C:\Users\jkirkpatrick\AppData\Local\Microsoft\Windows\Temporary Internet Files\Content.IE5\ZWREN3KF\MC900047791[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65920" y="2362200"/>
            <a:ext cx="1830629" cy="18306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113773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bg2">
                    <a:lumMod val="50000"/>
                  </a:schemeClr>
                </a:solidFill>
              </a:rPr>
              <a:t>HELPFUL CONTACTS</a:t>
            </a:r>
            <a:endParaRPr lang="en-US" sz="3600" dirty="0">
              <a:solidFill>
                <a:schemeClr val="bg2">
                  <a:lumMod val="50000"/>
                </a:schemeClr>
              </a:solidFill>
            </a:endParaRPr>
          </a:p>
        </p:txBody>
      </p:sp>
      <p:sp>
        <p:nvSpPr>
          <p:cNvPr id="3" name="Content Placeholder 2"/>
          <p:cNvSpPr>
            <a:spLocks noGrp="1"/>
          </p:cNvSpPr>
          <p:nvPr>
            <p:ph idx="1"/>
          </p:nvPr>
        </p:nvSpPr>
        <p:spPr>
          <a:xfrm>
            <a:off x="457200" y="1676400"/>
            <a:ext cx="8229600" cy="5105400"/>
          </a:xfrm>
        </p:spPr>
        <p:txBody>
          <a:bodyPr numCol="2">
            <a:normAutofit fontScale="40000" lnSpcReduction="20000"/>
          </a:bodyPr>
          <a:lstStyle/>
          <a:p>
            <a:pPr marL="341313" indent="-341313">
              <a:buNone/>
            </a:pPr>
            <a:endParaRPr lang="en-US" sz="1300" dirty="0" smtClean="0"/>
          </a:p>
          <a:p>
            <a:pPr marL="0" indent="0">
              <a:buNone/>
            </a:pPr>
            <a:endParaRPr lang="en-US" sz="2900" b="1" dirty="0" smtClean="0"/>
          </a:p>
          <a:p>
            <a:pPr marL="0" indent="0">
              <a:buNone/>
            </a:pPr>
            <a:r>
              <a:rPr lang="en-US" sz="2900" b="1" dirty="0" smtClean="0"/>
              <a:t>Records </a:t>
            </a:r>
            <a:r>
              <a:rPr lang="en-US" sz="2900" b="1" dirty="0"/>
              <a:t>Management </a:t>
            </a:r>
            <a:r>
              <a:rPr lang="en-US" sz="2900" b="1" dirty="0" smtClean="0"/>
              <a:t>Center  </a:t>
            </a:r>
            <a:r>
              <a:rPr lang="en-US" sz="2900" dirty="0"/>
              <a:t>(LAPR</a:t>
            </a:r>
            <a:r>
              <a:rPr lang="en-US" sz="2900" dirty="0" smtClean="0"/>
              <a:t>): </a:t>
            </a:r>
            <a:r>
              <a:rPr lang="en-US" sz="2900" dirty="0" smtClean="0">
                <a:hlinkClick r:id="rId3"/>
              </a:rPr>
              <a:t>http</a:t>
            </a:r>
            <a:r>
              <a:rPr lang="en-US" sz="2900" dirty="0">
                <a:hlinkClick r:id="rId3"/>
              </a:rPr>
              <a:t>://www.azlibrary.gov/records</a:t>
            </a:r>
            <a:r>
              <a:rPr lang="en-US" sz="2900" dirty="0" smtClean="0">
                <a:hlinkClick r:id="rId3"/>
              </a:rPr>
              <a:t>/</a:t>
            </a:r>
            <a:endParaRPr lang="en-US" sz="2900" dirty="0" smtClean="0"/>
          </a:p>
          <a:p>
            <a:pPr marL="0" indent="0">
              <a:buNone/>
            </a:pPr>
            <a:r>
              <a:rPr lang="en-US" sz="2900" dirty="0" smtClean="0"/>
              <a:t>Phone: 602-926-3815</a:t>
            </a:r>
          </a:p>
          <a:p>
            <a:pPr marL="0" indent="0">
              <a:buNone/>
            </a:pPr>
            <a:r>
              <a:rPr lang="en-US" sz="2900" dirty="0" smtClean="0">
                <a:hlinkClick r:id="rId4"/>
              </a:rPr>
              <a:t>records@azlibrary.gov</a:t>
            </a:r>
            <a:endParaRPr lang="en-US" sz="2900" dirty="0" smtClean="0"/>
          </a:p>
          <a:p>
            <a:pPr marL="341313" indent="-341313">
              <a:buNone/>
            </a:pPr>
            <a:endParaRPr lang="en-US" sz="2900" b="1" dirty="0"/>
          </a:p>
          <a:p>
            <a:pPr marL="341313" indent="-341313">
              <a:buNone/>
            </a:pPr>
            <a:r>
              <a:rPr lang="en-US" sz="2900" b="1" dirty="0" smtClean="0"/>
              <a:t>Karen Gray</a:t>
            </a:r>
          </a:p>
          <a:p>
            <a:pPr marL="341313" indent="-341313">
              <a:buNone/>
            </a:pPr>
            <a:r>
              <a:rPr lang="en-US" sz="2900" dirty="0" smtClean="0">
                <a:hlinkClick r:id="rId5"/>
              </a:rPr>
              <a:t>kgray@azlibrary.gov</a:t>
            </a:r>
            <a:endParaRPr lang="en-US" sz="2900" dirty="0" smtClean="0"/>
          </a:p>
          <a:p>
            <a:pPr marL="341313" indent="-341313">
              <a:buNone/>
            </a:pPr>
            <a:r>
              <a:rPr lang="en-US" sz="2900" dirty="0" smtClean="0"/>
              <a:t>Phone: 602-926-3817</a:t>
            </a:r>
          </a:p>
          <a:p>
            <a:pPr marL="341313" indent="-341313">
              <a:buNone/>
            </a:pPr>
            <a:endParaRPr lang="en-US" sz="2900" dirty="0" smtClean="0"/>
          </a:p>
          <a:p>
            <a:pPr marL="341313" indent="-341313">
              <a:buNone/>
            </a:pPr>
            <a:r>
              <a:rPr lang="en-US" sz="2900" b="1" dirty="0" smtClean="0"/>
              <a:t>Jerry Lucente-Kirkpatrick:  </a:t>
            </a:r>
          </a:p>
          <a:p>
            <a:pPr marL="341313" indent="-341313">
              <a:buNone/>
            </a:pPr>
            <a:r>
              <a:rPr lang="en-US" sz="2900" dirty="0" smtClean="0">
                <a:hlinkClick r:id="rId6"/>
              </a:rPr>
              <a:t>jkirkpatrick@azlibrary.gov</a:t>
            </a:r>
            <a:endParaRPr lang="en-US" sz="2900" dirty="0" smtClean="0"/>
          </a:p>
          <a:p>
            <a:pPr marL="341313" indent="-341313">
              <a:buNone/>
            </a:pPr>
            <a:r>
              <a:rPr lang="en-US" sz="2900" dirty="0" smtClean="0"/>
              <a:t>Phone: 602-926-3820</a:t>
            </a:r>
          </a:p>
          <a:p>
            <a:pPr marL="0" indent="0">
              <a:buNone/>
            </a:pPr>
            <a:endParaRPr lang="en-US" sz="2900" b="1" dirty="0" smtClean="0"/>
          </a:p>
          <a:p>
            <a:pPr marL="0" indent="0">
              <a:buNone/>
            </a:pPr>
            <a:r>
              <a:rPr lang="en-US" sz="2900" b="1" dirty="0" smtClean="0"/>
              <a:t>Dr</a:t>
            </a:r>
            <a:r>
              <a:rPr lang="en-US" sz="2900" b="1" dirty="0"/>
              <a:t>. Melanie Sturgeon</a:t>
            </a:r>
            <a:r>
              <a:rPr lang="en-US" sz="2900" dirty="0"/>
              <a:t>:  </a:t>
            </a:r>
          </a:p>
          <a:p>
            <a:pPr marL="0" indent="0">
              <a:buNone/>
            </a:pPr>
            <a:r>
              <a:rPr lang="en-US" sz="2900" dirty="0">
                <a:hlinkClick r:id="rId7"/>
              </a:rPr>
              <a:t>msturgeon@azlibrary.gov</a:t>
            </a:r>
            <a:endParaRPr lang="en-US" sz="2900" dirty="0"/>
          </a:p>
          <a:p>
            <a:pPr marL="341313" indent="-341313">
              <a:buNone/>
            </a:pPr>
            <a:r>
              <a:rPr lang="en-US" sz="2900" dirty="0"/>
              <a:t>Phone: 602-926-3720 </a:t>
            </a:r>
          </a:p>
          <a:p>
            <a:pPr marL="341313" indent="-341313">
              <a:buNone/>
            </a:pPr>
            <a:r>
              <a:rPr lang="en-US" sz="2900" dirty="0"/>
              <a:t>Toll Free: 1-800-228-4710 (Arizona only)</a:t>
            </a:r>
          </a:p>
          <a:p>
            <a:pPr marL="341313" indent="-341313">
              <a:buNone/>
            </a:pPr>
            <a:endParaRPr lang="en-US" sz="2900" b="1" dirty="0" smtClean="0"/>
          </a:p>
          <a:p>
            <a:pPr marL="341313" indent="-341313">
              <a:buNone/>
            </a:pPr>
            <a:r>
              <a:rPr lang="en-US" sz="2900" b="1" dirty="0" smtClean="0"/>
              <a:t>State </a:t>
            </a:r>
            <a:r>
              <a:rPr lang="en-US" sz="2900" b="1" dirty="0"/>
              <a:t>Ombudsman’s Office</a:t>
            </a:r>
          </a:p>
          <a:p>
            <a:pPr marL="341313" indent="-341313">
              <a:buNone/>
            </a:pPr>
            <a:r>
              <a:rPr lang="en-US" sz="2900" b="1" dirty="0">
                <a:hlinkClick r:id="rId8"/>
              </a:rPr>
              <a:t>http://www.azleg.gov/ombudsman/default.asp</a:t>
            </a:r>
            <a:endParaRPr lang="en-US" sz="2900" b="1" dirty="0"/>
          </a:p>
          <a:p>
            <a:pPr marL="341313" indent="-341313">
              <a:buNone/>
            </a:pPr>
            <a:endParaRPr lang="en-US" sz="2900" b="1" dirty="0"/>
          </a:p>
          <a:p>
            <a:pPr marL="341313" indent="-341313">
              <a:buNone/>
            </a:pPr>
            <a:r>
              <a:rPr lang="en-US" sz="2900" b="1" dirty="0" smtClean="0"/>
              <a:t>State </a:t>
            </a:r>
            <a:r>
              <a:rPr lang="en-US" sz="2900" b="1" dirty="0"/>
              <a:t>Attorney General – Public Records Publication</a:t>
            </a:r>
          </a:p>
          <a:p>
            <a:pPr marL="341313" indent="-341313">
              <a:buNone/>
            </a:pPr>
            <a:r>
              <a:rPr lang="en-US" sz="2900" b="1" dirty="0">
                <a:hlinkClick r:id="rId9"/>
              </a:rPr>
              <a:t>https://www.azag.gov/sites/default/files/sites/all/docs/agency-handbook/ch06.pdf</a:t>
            </a:r>
            <a:endParaRPr lang="en-US" sz="2900" b="1" dirty="0"/>
          </a:p>
          <a:p>
            <a:pPr marL="341313" indent="-341313">
              <a:buNone/>
            </a:pPr>
            <a:endParaRPr lang="en-US" sz="2900" dirty="0" smtClean="0"/>
          </a:p>
          <a:p>
            <a:pPr marL="0" indent="0">
              <a:buNone/>
            </a:pPr>
            <a:endParaRPr lang="en-US" sz="2900" b="1" dirty="0" smtClean="0"/>
          </a:p>
          <a:p>
            <a:pPr marL="0" indent="0">
              <a:buNone/>
            </a:pPr>
            <a:endParaRPr lang="en-US" sz="2900" b="1" dirty="0" smtClean="0"/>
          </a:p>
          <a:p>
            <a:pPr marL="0" indent="0">
              <a:buNone/>
            </a:pPr>
            <a:r>
              <a:rPr lang="en-US" sz="2900" b="1" dirty="0" smtClean="0"/>
              <a:t>AIIM – Global Community of Information Professionals</a:t>
            </a:r>
          </a:p>
          <a:p>
            <a:pPr marL="341313" indent="-341313">
              <a:buNone/>
            </a:pPr>
            <a:r>
              <a:rPr lang="en-US" sz="2900" dirty="0">
                <a:hlinkClick r:id="rId10"/>
              </a:rPr>
              <a:t>http://www.aiim.org</a:t>
            </a:r>
            <a:r>
              <a:rPr lang="en-US" sz="2900" dirty="0" smtClean="0">
                <a:hlinkClick r:id="rId10"/>
              </a:rPr>
              <a:t>/</a:t>
            </a:r>
            <a:endParaRPr lang="en-US" sz="2900" dirty="0" smtClean="0"/>
          </a:p>
          <a:p>
            <a:pPr marL="341313" indent="3175">
              <a:buNone/>
            </a:pPr>
            <a:endParaRPr lang="en-US" sz="2900" dirty="0" smtClean="0"/>
          </a:p>
          <a:p>
            <a:pPr marL="341313" indent="3175">
              <a:buNone/>
            </a:pPr>
            <a:endParaRPr lang="en-US" sz="2900" dirty="0"/>
          </a:p>
          <a:p>
            <a:pPr marL="341313" indent="-341313">
              <a:buNone/>
            </a:pPr>
            <a:r>
              <a:rPr lang="en-US" sz="2900" b="1" dirty="0" smtClean="0"/>
              <a:t>ARMA International</a:t>
            </a:r>
            <a:r>
              <a:rPr lang="en-US" sz="2900" dirty="0" smtClean="0"/>
              <a:t>:</a:t>
            </a:r>
          </a:p>
          <a:p>
            <a:pPr marL="341313" indent="-341313">
              <a:buNone/>
            </a:pPr>
            <a:r>
              <a:rPr lang="en-US" sz="2900" dirty="0" smtClean="0">
                <a:hlinkClick r:id="rId11"/>
              </a:rPr>
              <a:t>http</a:t>
            </a:r>
            <a:r>
              <a:rPr lang="en-US" sz="2900" dirty="0">
                <a:hlinkClick r:id="rId11"/>
              </a:rPr>
              <a:t>://www.arma.org</a:t>
            </a:r>
            <a:r>
              <a:rPr lang="en-US" sz="2900" dirty="0" smtClean="0">
                <a:hlinkClick r:id="rId11"/>
              </a:rPr>
              <a:t>/</a:t>
            </a:r>
            <a:endParaRPr lang="en-US" sz="2900" dirty="0" smtClean="0"/>
          </a:p>
          <a:p>
            <a:pPr marL="341313" indent="-341313">
              <a:buNone/>
            </a:pPr>
            <a:endParaRPr lang="en-US" sz="2900" dirty="0" smtClean="0"/>
          </a:p>
          <a:p>
            <a:pPr marL="341313" indent="-341313">
              <a:buNone/>
            </a:pPr>
            <a:endParaRPr lang="en-US" sz="2900" dirty="0" smtClean="0"/>
          </a:p>
          <a:p>
            <a:pPr marL="341313" indent="-341313">
              <a:buNone/>
            </a:pPr>
            <a:r>
              <a:rPr lang="en-US" sz="2900" b="1" dirty="0" smtClean="0"/>
              <a:t>Institute of Certified Records Managers  </a:t>
            </a:r>
            <a:r>
              <a:rPr lang="en-US" sz="2900" dirty="0" smtClean="0"/>
              <a:t>(ICRM):</a:t>
            </a:r>
          </a:p>
          <a:p>
            <a:pPr marL="341313" indent="-341313">
              <a:buNone/>
            </a:pPr>
            <a:r>
              <a:rPr lang="en-US" sz="2900" dirty="0">
                <a:hlinkClick r:id="rId12"/>
              </a:rPr>
              <a:t>http://www.icrm.org</a:t>
            </a:r>
            <a:r>
              <a:rPr lang="en-US" sz="2900" dirty="0" smtClean="0">
                <a:hlinkClick r:id="rId12"/>
              </a:rPr>
              <a:t>/</a:t>
            </a:r>
            <a:endParaRPr lang="en-US" sz="2900" dirty="0" smtClean="0"/>
          </a:p>
          <a:p>
            <a:pPr marL="341313" indent="-341313">
              <a:buNone/>
            </a:pPr>
            <a:endParaRPr lang="en-US" sz="2900" dirty="0" smtClean="0"/>
          </a:p>
          <a:p>
            <a:pPr marL="341313" indent="-341313">
              <a:buNone/>
            </a:pPr>
            <a:endParaRPr lang="en-US" sz="2900" dirty="0" smtClean="0"/>
          </a:p>
          <a:p>
            <a:pPr marL="0" indent="0">
              <a:buNone/>
            </a:pPr>
            <a:r>
              <a:rPr lang="en-US" sz="2900" b="1" dirty="0"/>
              <a:t>National Archives and Records Management </a:t>
            </a:r>
            <a:r>
              <a:rPr lang="en-US" sz="2900" dirty="0"/>
              <a:t>(NARA):</a:t>
            </a:r>
          </a:p>
          <a:p>
            <a:pPr marL="6350" indent="3175">
              <a:buNone/>
            </a:pPr>
            <a:r>
              <a:rPr lang="en-US" sz="2900" dirty="0">
                <a:hlinkClick r:id="rId13"/>
              </a:rPr>
              <a:t>http://www.archives.gov/records-mgmt/</a:t>
            </a:r>
            <a:endParaRPr lang="en-US" sz="2900" dirty="0"/>
          </a:p>
          <a:p>
            <a:pPr marL="341313" indent="3175">
              <a:buNone/>
            </a:pPr>
            <a:endParaRPr lang="en-US" sz="2900" dirty="0" smtClean="0"/>
          </a:p>
          <a:p>
            <a:pPr marL="341313" indent="3175">
              <a:buNone/>
            </a:pPr>
            <a:endParaRPr lang="en-US" sz="2900" dirty="0"/>
          </a:p>
          <a:p>
            <a:pPr marL="0" indent="0">
              <a:buNone/>
            </a:pPr>
            <a:r>
              <a:rPr lang="en-US" sz="2900" b="1" dirty="0"/>
              <a:t>National Association of Government Archivists and Records Administrators </a:t>
            </a:r>
            <a:r>
              <a:rPr lang="en-US" sz="2900" b="1" dirty="0" smtClean="0"/>
              <a:t> </a:t>
            </a:r>
            <a:r>
              <a:rPr lang="en-US" sz="2900" dirty="0" smtClean="0"/>
              <a:t>(</a:t>
            </a:r>
            <a:r>
              <a:rPr lang="en-US" sz="2900" dirty="0"/>
              <a:t>NAGARA):</a:t>
            </a:r>
          </a:p>
          <a:p>
            <a:pPr marL="6350" indent="-6350">
              <a:buNone/>
            </a:pPr>
            <a:r>
              <a:rPr lang="en-US" sz="2900" dirty="0">
                <a:hlinkClick r:id="rId14"/>
              </a:rPr>
              <a:t>http://www.nagara.org/index.cfm</a:t>
            </a:r>
            <a:endParaRPr lang="en-US" sz="2900" dirty="0"/>
          </a:p>
          <a:p>
            <a:pPr marL="341313" indent="-341313">
              <a:buNone/>
            </a:pPr>
            <a:endParaRPr lang="en-US" sz="2400" dirty="0"/>
          </a:p>
        </p:txBody>
      </p:sp>
    </p:spTree>
    <p:extLst>
      <p:ext uri="{BB962C8B-B14F-4D97-AF65-F5344CB8AC3E}">
        <p14:creationId xmlns:p14="http://schemas.microsoft.com/office/powerpoint/2010/main" val="35533379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chemeClr val="bg2">
                    <a:lumMod val="75000"/>
                  </a:schemeClr>
                </a:solidFill>
              </a:rPr>
              <a:t>All Records management in arizona is governed by Arizona Revised Statutes (ARS)</a:t>
            </a:r>
            <a:endParaRPr lang="en-US" sz="2800" dirty="0">
              <a:solidFill>
                <a:schemeClr val="bg2">
                  <a:lumMod val="75000"/>
                </a:schemeClr>
              </a:solidFill>
            </a:endParaRPr>
          </a:p>
        </p:txBody>
      </p:sp>
      <p:sp>
        <p:nvSpPr>
          <p:cNvPr id="3" name="Content Placeholder 2"/>
          <p:cNvSpPr>
            <a:spLocks noGrp="1"/>
          </p:cNvSpPr>
          <p:nvPr>
            <p:ph idx="1"/>
          </p:nvPr>
        </p:nvSpPr>
        <p:spPr>
          <a:xfrm>
            <a:off x="457200" y="2057400"/>
            <a:ext cx="8229600" cy="4572000"/>
          </a:xfrm>
        </p:spPr>
        <p:txBody>
          <a:bodyPr>
            <a:normAutofit/>
          </a:bodyPr>
          <a:lstStyle/>
          <a:p>
            <a:r>
              <a:rPr lang="en-US" dirty="0" smtClean="0">
                <a:solidFill>
                  <a:schemeClr val="accent3">
                    <a:lumMod val="75000"/>
                  </a:schemeClr>
                </a:solidFill>
              </a:rPr>
              <a:t>In Arizona, </a:t>
            </a:r>
            <a:r>
              <a:rPr lang="en-US" b="1" dirty="0" smtClean="0">
                <a:solidFill>
                  <a:schemeClr val="accent3">
                    <a:lumMod val="75000"/>
                  </a:schemeClr>
                </a:solidFill>
              </a:rPr>
              <a:t>everything that we do </a:t>
            </a:r>
            <a:r>
              <a:rPr lang="en-US" dirty="0" smtClean="0">
                <a:solidFill>
                  <a:schemeClr val="accent3">
                    <a:lumMod val="75000"/>
                  </a:schemeClr>
                </a:solidFill>
              </a:rPr>
              <a:t>in Records Management is governed by Arizona Revised Statutes (ARS).</a:t>
            </a:r>
          </a:p>
          <a:p>
            <a:pPr marL="114300" indent="0">
              <a:buNone/>
            </a:pPr>
            <a:endParaRPr lang="en-US" sz="1200" dirty="0" smtClean="0"/>
          </a:p>
          <a:p>
            <a:pPr marL="114300" indent="0">
              <a:buNone/>
            </a:pPr>
            <a:endParaRPr lang="en-US" sz="1200" dirty="0" smtClean="0"/>
          </a:p>
          <a:p>
            <a:r>
              <a:rPr lang="en-US" dirty="0" smtClean="0">
                <a:solidFill>
                  <a:schemeClr val="accent1">
                    <a:lumMod val="50000"/>
                  </a:schemeClr>
                </a:solidFill>
              </a:rPr>
              <a:t>The ARS that govern Records Management are:</a:t>
            </a:r>
          </a:p>
          <a:p>
            <a:pPr marL="114300" indent="0">
              <a:buNone/>
            </a:pPr>
            <a:r>
              <a:rPr lang="en-US" dirty="0">
                <a:solidFill>
                  <a:schemeClr val="accent1">
                    <a:lumMod val="50000"/>
                  </a:schemeClr>
                </a:solidFill>
              </a:rPr>
              <a:t>	</a:t>
            </a:r>
            <a:r>
              <a:rPr lang="en-US" b="1" dirty="0" smtClean="0">
                <a:solidFill>
                  <a:schemeClr val="accent1">
                    <a:lumMod val="50000"/>
                  </a:schemeClr>
                </a:solidFill>
              </a:rPr>
              <a:t>§ 41-151.14 – §41-151.19</a:t>
            </a:r>
          </a:p>
          <a:p>
            <a:pPr marL="114300" indent="0">
              <a:buNone/>
            </a:pPr>
            <a:r>
              <a:rPr lang="en-US" b="1" dirty="0">
                <a:solidFill>
                  <a:schemeClr val="accent1">
                    <a:lumMod val="50000"/>
                  </a:schemeClr>
                </a:solidFill>
              </a:rPr>
              <a:t>	</a:t>
            </a:r>
            <a:r>
              <a:rPr lang="en-US" b="1" dirty="0" smtClean="0">
                <a:solidFill>
                  <a:schemeClr val="accent1">
                    <a:lumMod val="50000"/>
                  </a:schemeClr>
                </a:solidFill>
              </a:rPr>
              <a:t>and</a:t>
            </a:r>
          </a:p>
          <a:p>
            <a:pPr marL="114300" indent="0">
              <a:buNone/>
            </a:pPr>
            <a:r>
              <a:rPr lang="en-US" dirty="0" smtClean="0">
                <a:solidFill>
                  <a:schemeClr val="accent1">
                    <a:lumMod val="50000"/>
                  </a:schemeClr>
                </a:solidFill>
              </a:rPr>
              <a:t>	Portions of </a:t>
            </a:r>
            <a:r>
              <a:rPr lang="en-US" b="1" dirty="0" smtClean="0">
                <a:solidFill>
                  <a:schemeClr val="accent1">
                    <a:lumMod val="50000"/>
                  </a:schemeClr>
                </a:solidFill>
              </a:rPr>
              <a:t>§39-101 – §39-128</a:t>
            </a:r>
          </a:p>
          <a:p>
            <a:pPr marL="114300" indent="0">
              <a:buNone/>
            </a:pPr>
            <a:endParaRPr lang="en-US" sz="1200" b="1" dirty="0" smtClean="0">
              <a:solidFill>
                <a:schemeClr val="accent1">
                  <a:lumMod val="50000"/>
                </a:schemeClr>
              </a:solidFill>
            </a:endParaRPr>
          </a:p>
          <a:p>
            <a:pPr marL="114300" indent="0">
              <a:buNone/>
            </a:pPr>
            <a:endParaRPr lang="en-US" sz="1200" dirty="0"/>
          </a:p>
          <a:p>
            <a:r>
              <a:rPr lang="en-US" dirty="0" smtClean="0">
                <a:solidFill>
                  <a:schemeClr val="accent6">
                    <a:lumMod val="75000"/>
                  </a:schemeClr>
                </a:solidFill>
              </a:rPr>
              <a:t>The purpose of this training today is to discuss </a:t>
            </a:r>
            <a:r>
              <a:rPr lang="en-US" dirty="0">
                <a:solidFill>
                  <a:schemeClr val="accent6">
                    <a:lumMod val="75000"/>
                  </a:schemeClr>
                </a:solidFill>
              </a:rPr>
              <a:t>the </a:t>
            </a:r>
            <a:r>
              <a:rPr lang="en-US" dirty="0" smtClean="0">
                <a:solidFill>
                  <a:schemeClr val="accent6">
                    <a:lumMod val="75000"/>
                  </a:schemeClr>
                </a:solidFill>
              </a:rPr>
              <a:t>management of electronic records.</a:t>
            </a:r>
          </a:p>
          <a:p>
            <a:pPr marL="114300" indent="0">
              <a:buNone/>
            </a:pPr>
            <a:endParaRPr lang="en-US" sz="1200" dirty="0" smtClean="0">
              <a:solidFill>
                <a:schemeClr val="accent6">
                  <a:lumMod val="75000"/>
                </a:schemeClr>
              </a:solidFill>
            </a:endParaRPr>
          </a:p>
          <a:p>
            <a:pPr marL="114300" indent="0">
              <a:buNone/>
            </a:pPr>
            <a:endParaRPr lang="en-US" sz="1200" dirty="0" smtClean="0">
              <a:solidFill>
                <a:schemeClr val="accent5">
                  <a:lumMod val="75000"/>
                </a:schemeClr>
              </a:solidFill>
            </a:endParaRPr>
          </a:p>
          <a:p>
            <a:pPr marL="114300" indent="0">
              <a:buNone/>
            </a:pPr>
            <a:endParaRPr lang="en-US" dirty="0"/>
          </a:p>
        </p:txBody>
      </p:sp>
    </p:spTree>
    <p:extLst>
      <p:ext uri="{BB962C8B-B14F-4D97-AF65-F5344CB8AC3E}">
        <p14:creationId xmlns:p14="http://schemas.microsoft.com/office/powerpoint/2010/main" val="1499478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sz="3600" dirty="0" smtClean="0"/>
              <a:t>Electronic Records statutes</a:t>
            </a:r>
            <a:endParaRPr lang="en-US" sz="3600" dirty="0"/>
          </a:p>
        </p:txBody>
      </p:sp>
    </p:spTree>
    <p:extLst>
      <p:ext uri="{BB962C8B-B14F-4D97-AF65-F5344CB8AC3E}">
        <p14:creationId xmlns:p14="http://schemas.microsoft.com/office/powerpoint/2010/main" val="26209750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2">
                    <a:lumMod val="75000"/>
                  </a:schemeClr>
                </a:solidFill>
              </a:rPr>
              <a:t>What is a “record”</a:t>
            </a:r>
            <a:endParaRPr lang="en-US" dirty="0">
              <a:solidFill>
                <a:schemeClr val="bg2">
                  <a:lumMod val="75000"/>
                </a:schemeClr>
              </a:solidFill>
            </a:endParaRPr>
          </a:p>
        </p:txBody>
      </p:sp>
      <p:sp>
        <p:nvSpPr>
          <p:cNvPr id="3" name="Content Placeholder 2"/>
          <p:cNvSpPr>
            <a:spLocks noGrp="1"/>
          </p:cNvSpPr>
          <p:nvPr>
            <p:ph idx="1"/>
          </p:nvPr>
        </p:nvSpPr>
        <p:spPr>
          <a:xfrm>
            <a:off x="304800" y="1676400"/>
            <a:ext cx="8229600" cy="4800600"/>
          </a:xfrm>
        </p:spPr>
        <p:txBody>
          <a:bodyPr>
            <a:noAutofit/>
          </a:bodyPr>
          <a:lstStyle/>
          <a:p>
            <a:pPr marL="114300" indent="0">
              <a:buNone/>
            </a:pPr>
            <a:r>
              <a:rPr lang="en-US" sz="2200" dirty="0">
                <a:solidFill>
                  <a:srgbClr val="C00000"/>
                </a:solidFill>
              </a:rPr>
              <a:t>41-151.18. </a:t>
            </a:r>
            <a:r>
              <a:rPr lang="en-US" sz="2200" u="sng" dirty="0">
                <a:solidFill>
                  <a:srgbClr val="C00000"/>
                </a:solidFill>
              </a:rPr>
              <a:t>Definition of records</a:t>
            </a:r>
            <a:endParaRPr lang="en-US" sz="2200" dirty="0">
              <a:solidFill>
                <a:srgbClr val="C00000"/>
              </a:solidFill>
            </a:endParaRPr>
          </a:p>
          <a:p>
            <a:endParaRPr lang="en-US" sz="2200" b="1" dirty="0" smtClean="0"/>
          </a:p>
          <a:p>
            <a:r>
              <a:rPr lang="en-US" sz="2200" b="1" dirty="0" smtClean="0"/>
              <a:t>"records</a:t>
            </a:r>
            <a:r>
              <a:rPr lang="en-US" sz="2200" b="1" dirty="0"/>
              <a:t>" </a:t>
            </a:r>
            <a:r>
              <a:rPr lang="en-US" sz="2200" dirty="0"/>
              <a:t>means all books, papers, maps, photographs or other documentary materials, </a:t>
            </a:r>
            <a:endParaRPr lang="en-US" sz="2200" dirty="0" smtClean="0"/>
          </a:p>
          <a:p>
            <a:r>
              <a:rPr lang="en-US" sz="2200" b="1" dirty="0">
                <a:solidFill>
                  <a:schemeClr val="accent3">
                    <a:lumMod val="75000"/>
                  </a:schemeClr>
                </a:solidFill>
              </a:rPr>
              <a:t>R</a:t>
            </a:r>
            <a:r>
              <a:rPr lang="en-US" sz="2200" b="1" dirty="0" smtClean="0">
                <a:solidFill>
                  <a:schemeClr val="accent3">
                    <a:lumMod val="75000"/>
                  </a:schemeClr>
                </a:solidFill>
              </a:rPr>
              <a:t>egardless </a:t>
            </a:r>
            <a:r>
              <a:rPr lang="en-US" sz="2200" b="1" dirty="0">
                <a:solidFill>
                  <a:schemeClr val="accent3">
                    <a:lumMod val="75000"/>
                  </a:schemeClr>
                </a:solidFill>
              </a:rPr>
              <a:t>of physical form or characteristics</a:t>
            </a:r>
            <a:r>
              <a:rPr lang="en-US" sz="2200" dirty="0" smtClean="0"/>
              <a:t>,…</a:t>
            </a:r>
          </a:p>
          <a:p>
            <a:r>
              <a:rPr lang="en-US" sz="2200" b="1" dirty="0" smtClean="0">
                <a:solidFill>
                  <a:schemeClr val="accent1">
                    <a:lumMod val="75000"/>
                  </a:schemeClr>
                </a:solidFill>
              </a:rPr>
              <a:t>Made </a:t>
            </a:r>
            <a:r>
              <a:rPr lang="en-US" sz="2200" b="1" dirty="0">
                <a:solidFill>
                  <a:schemeClr val="accent1">
                    <a:lumMod val="75000"/>
                  </a:schemeClr>
                </a:solidFill>
              </a:rPr>
              <a:t>or received by any governmental agency</a:t>
            </a:r>
            <a:r>
              <a:rPr lang="en-US" sz="2200" dirty="0"/>
              <a:t> in pursuance of law or in connection with the transaction of public </a:t>
            </a:r>
            <a:r>
              <a:rPr lang="en-US" sz="2200" dirty="0" smtClean="0"/>
              <a:t>business…</a:t>
            </a:r>
          </a:p>
          <a:p>
            <a:r>
              <a:rPr lang="en-US" sz="2200" b="1" dirty="0">
                <a:solidFill>
                  <a:srgbClr val="002060"/>
                </a:solidFill>
              </a:rPr>
              <a:t>A</a:t>
            </a:r>
            <a:r>
              <a:rPr lang="en-US" sz="2200" b="1" dirty="0" smtClean="0">
                <a:solidFill>
                  <a:srgbClr val="002060"/>
                </a:solidFill>
              </a:rPr>
              <a:t>s </a:t>
            </a:r>
            <a:r>
              <a:rPr lang="en-US" sz="2200" b="1" dirty="0">
                <a:solidFill>
                  <a:srgbClr val="002060"/>
                </a:solidFill>
              </a:rPr>
              <a:t>evidence of the organization, functions, policies, decisions, procedures, operations or other activities of the government, or because of the informational and historical value of data contained in the record</a:t>
            </a:r>
            <a:r>
              <a:rPr lang="en-US" sz="2200" dirty="0"/>
              <a:t>, </a:t>
            </a:r>
            <a:endParaRPr lang="en-US" sz="2200" dirty="0" smtClean="0"/>
          </a:p>
          <a:p>
            <a:r>
              <a:rPr lang="en-US" sz="2200" dirty="0" smtClean="0"/>
              <a:t>and </a:t>
            </a:r>
            <a:r>
              <a:rPr lang="en-US" sz="2200" dirty="0"/>
              <a:t>includes records that are made confidential by statute. </a:t>
            </a:r>
          </a:p>
        </p:txBody>
      </p:sp>
    </p:spTree>
    <p:extLst>
      <p:ext uri="{BB962C8B-B14F-4D97-AF65-F5344CB8AC3E}">
        <p14:creationId xmlns:p14="http://schemas.microsoft.com/office/powerpoint/2010/main" val="14110618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723900" y="533400"/>
            <a:ext cx="7772400" cy="685800"/>
          </a:xfrm>
        </p:spPr>
        <p:txBody>
          <a:bodyPr>
            <a:normAutofit/>
          </a:bodyPr>
          <a:lstStyle/>
          <a:p>
            <a:r>
              <a:rPr lang="en-US" altLang="en-US" sz="3200" dirty="0" smtClean="0">
                <a:solidFill>
                  <a:schemeClr val="bg2">
                    <a:lumMod val="75000"/>
                  </a:schemeClr>
                </a:solidFill>
              </a:rPr>
              <a:t>Arizona Electronic Transactions Act</a:t>
            </a:r>
          </a:p>
        </p:txBody>
      </p:sp>
      <p:sp>
        <p:nvSpPr>
          <p:cNvPr id="103427" name="Text Box 3"/>
          <p:cNvSpPr txBox="1">
            <a:spLocks noChangeArrowheads="1"/>
          </p:cNvSpPr>
          <p:nvPr/>
        </p:nvSpPr>
        <p:spPr bwMode="auto">
          <a:xfrm>
            <a:off x="457200" y="1981200"/>
            <a:ext cx="8305800" cy="3693319"/>
          </a:xfrm>
          <a:prstGeom prst="rect">
            <a:avLst/>
          </a:prstGeom>
          <a:noFill/>
          <a:ln w="38100" cmpd="dbl">
            <a:solidFill>
              <a:srgbClr val="006666"/>
            </a:solidFill>
            <a:miter lim="800000"/>
            <a:headEnd/>
            <a:tailEnd/>
          </a:ln>
          <a:effectLst/>
          <a:extLst>
            <a:ext uri="{909E8E84-426E-40DD-AFC4-6F175D3DCCD1}">
              <a14:hiddenFill xmlns:a14="http://schemas.microsoft.com/office/drawing/2010/main">
                <a:gradFill rotWithShape="0">
                  <a:gsLst>
                    <a:gs pos="0">
                      <a:srgbClr val="F1D587"/>
                    </a:gs>
                    <a:gs pos="100000">
                      <a:srgbClr val="F1D587">
                        <a:gamma/>
                        <a:shade val="66667"/>
                        <a:invGamma/>
                      </a:srgbClr>
                    </a:gs>
                  </a:gsLst>
                  <a:lin ang="54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defRPr/>
            </a:pPr>
            <a:r>
              <a:rPr lang="en-US" dirty="0">
                <a:solidFill>
                  <a:srgbClr val="C00000"/>
                </a:solidFill>
                <a:latin typeface="Arial" pitchFamily="34" charset="0"/>
                <a:cs typeface="Arial" pitchFamily="34" charset="0"/>
              </a:rPr>
              <a:t>44-7041. </a:t>
            </a:r>
            <a:r>
              <a:rPr lang="en-US" u="sng" dirty="0">
                <a:solidFill>
                  <a:srgbClr val="C00000"/>
                </a:solidFill>
                <a:latin typeface="Arial" pitchFamily="34" charset="0"/>
                <a:cs typeface="Arial" pitchFamily="34" charset="0"/>
              </a:rPr>
              <a:t>Creation; retention; conversion of written records</a:t>
            </a:r>
            <a:endParaRPr lang="en-US" dirty="0">
              <a:solidFill>
                <a:srgbClr val="C00000"/>
              </a:solidFill>
              <a:latin typeface="Arial" pitchFamily="34" charset="0"/>
              <a:cs typeface="Arial" pitchFamily="34" charset="0"/>
            </a:endParaRPr>
          </a:p>
          <a:p>
            <a:pPr marL="457200" indent="-457200">
              <a:buFontTx/>
              <a:buAutoNum type="alphaUcPeriod"/>
              <a:defRPr/>
            </a:pPr>
            <a:r>
              <a:rPr lang="en-US" dirty="0">
                <a:latin typeface="Arial" pitchFamily="34" charset="0"/>
                <a:cs typeface="Arial" pitchFamily="34" charset="0"/>
              </a:rPr>
              <a:t>Each governmental agency </a:t>
            </a:r>
            <a:r>
              <a:rPr lang="en-US" b="1" dirty="0">
                <a:latin typeface="Arial" pitchFamily="34" charset="0"/>
                <a:cs typeface="Arial" pitchFamily="34" charset="0"/>
              </a:rPr>
              <a:t>shall determine if, and the extent to which, the governmental agency will create and retain electronic records and convert written records to electronic records</a:t>
            </a:r>
            <a:r>
              <a:rPr lang="en-US" dirty="0">
                <a:latin typeface="Arial" pitchFamily="34" charset="0"/>
                <a:cs typeface="Arial" pitchFamily="34" charset="0"/>
              </a:rPr>
              <a:t>. </a:t>
            </a:r>
          </a:p>
          <a:p>
            <a:pPr>
              <a:tabLst>
                <a:tab pos="461963" algn="l"/>
              </a:tabLst>
              <a:defRPr/>
            </a:pPr>
            <a:r>
              <a:rPr lang="en-US" dirty="0">
                <a:latin typeface="Arial" pitchFamily="34" charset="0"/>
                <a:cs typeface="Arial" pitchFamily="34" charset="0"/>
              </a:rPr>
              <a:t>	</a:t>
            </a:r>
            <a:r>
              <a:rPr lang="en-US" dirty="0">
                <a:solidFill>
                  <a:srgbClr val="C00000"/>
                </a:solidFill>
                <a:latin typeface="Arial" pitchFamily="34" charset="0"/>
                <a:cs typeface="Arial" pitchFamily="34" charset="0"/>
              </a:rPr>
              <a:t>Any governmental agency that is subject to the management, 	preservation, determination of value and disposition of records 	requirements prescribed in sections 41-151.12, 41-151.13, </a:t>
            </a:r>
            <a:r>
              <a:rPr lang="en-US" dirty="0" smtClean="0">
                <a:solidFill>
                  <a:srgbClr val="C00000"/>
                </a:solidFill>
                <a:latin typeface="Arial" pitchFamily="34" charset="0"/>
                <a:cs typeface="Arial" pitchFamily="34" charset="0"/>
              </a:rPr>
              <a:t>41-151.14</a:t>
            </a:r>
            <a:r>
              <a:rPr lang="en-US" dirty="0">
                <a:solidFill>
                  <a:srgbClr val="C00000"/>
                </a:solidFill>
                <a:latin typeface="Arial" pitchFamily="34" charset="0"/>
                <a:cs typeface="Arial" pitchFamily="34" charset="0"/>
              </a:rPr>
              <a:t>, </a:t>
            </a:r>
            <a:r>
              <a:rPr lang="en-US" dirty="0" smtClean="0">
                <a:solidFill>
                  <a:srgbClr val="C00000"/>
                </a:solidFill>
                <a:latin typeface="Arial" pitchFamily="34" charset="0"/>
                <a:cs typeface="Arial" pitchFamily="34" charset="0"/>
              </a:rPr>
              <a:t>41-	151.15</a:t>
            </a:r>
            <a:r>
              <a:rPr lang="en-US" dirty="0">
                <a:solidFill>
                  <a:srgbClr val="C00000"/>
                </a:solidFill>
                <a:latin typeface="Arial" pitchFamily="34" charset="0"/>
                <a:cs typeface="Arial" pitchFamily="34" charset="0"/>
              </a:rPr>
              <a:t>, 41-151.16, 41-151.17, 41-151.18 and </a:t>
            </a:r>
            <a:r>
              <a:rPr lang="en-US" dirty="0" smtClean="0">
                <a:solidFill>
                  <a:srgbClr val="C00000"/>
                </a:solidFill>
                <a:latin typeface="Arial" pitchFamily="34" charset="0"/>
                <a:cs typeface="Arial" pitchFamily="34" charset="0"/>
              </a:rPr>
              <a:t>41-151.19 </a:t>
            </a:r>
            <a:r>
              <a:rPr lang="en-US" dirty="0">
                <a:solidFill>
                  <a:srgbClr val="C00000"/>
                </a:solidFill>
                <a:latin typeface="Arial" pitchFamily="34" charset="0"/>
                <a:cs typeface="Arial" pitchFamily="34" charset="0"/>
              </a:rPr>
              <a:t>and the </a:t>
            </a:r>
            <a:r>
              <a:rPr lang="en-US" dirty="0" smtClean="0">
                <a:solidFill>
                  <a:srgbClr val="C00000"/>
                </a:solidFill>
                <a:latin typeface="Arial" pitchFamily="34" charset="0"/>
                <a:cs typeface="Arial" pitchFamily="34" charset="0"/>
              </a:rPr>
              <a:t>	permanent </a:t>
            </a:r>
            <a:r>
              <a:rPr lang="en-US" dirty="0">
                <a:solidFill>
                  <a:srgbClr val="C00000"/>
                </a:solidFill>
                <a:latin typeface="Arial" pitchFamily="34" charset="0"/>
                <a:cs typeface="Arial" pitchFamily="34" charset="0"/>
              </a:rPr>
              <a:t>public records requirements prescribed in </a:t>
            </a:r>
            <a:r>
              <a:rPr lang="en-US" dirty="0" smtClean="0">
                <a:solidFill>
                  <a:srgbClr val="C00000"/>
                </a:solidFill>
                <a:latin typeface="Arial" pitchFamily="34" charset="0"/>
                <a:cs typeface="Arial" pitchFamily="34" charset="0"/>
              </a:rPr>
              <a:t>section </a:t>
            </a:r>
            <a:r>
              <a:rPr lang="en-US" dirty="0">
                <a:solidFill>
                  <a:srgbClr val="C00000"/>
                </a:solidFill>
                <a:latin typeface="Arial" pitchFamily="34" charset="0"/>
                <a:cs typeface="Arial" pitchFamily="34" charset="0"/>
              </a:rPr>
              <a:t>39-101 shall </a:t>
            </a:r>
            <a:r>
              <a:rPr lang="en-US" dirty="0" smtClean="0">
                <a:solidFill>
                  <a:srgbClr val="C00000"/>
                </a:solidFill>
                <a:latin typeface="Arial" pitchFamily="34" charset="0"/>
                <a:cs typeface="Arial" pitchFamily="34" charset="0"/>
              </a:rPr>
              <a:t>	comply </a:t>
            </a:r>
            <a:r>
              <a:rPr lang="en-US" dirty="0">
                <a:solidFill>
                  <a:srgbClr val="C00000"/>
                </a:solidFill>
                <a:latin typeface="Arial" pitchFamily="34" charset="0"/>
                <a:cs typeface="Arial" pitchFamily="34" charset="0"/>
              </a:rPr>
              <a:t>with those requirements.</a:t>
            </a:r>
          </a:p>
          <a:p>
            <a:pPr>
              <a:tabLst>
                <a:tab pos="461963" algn="l"/>
              </a:tabLst>
              <a:defRPr/>
            </a:pPr>
            <a:r>
              <a:rPr lang="en-US" dirty="0" smtClean="0">
                <a:latin typeface="Arial" pitchFamily="34" charset="0"/>
                <a:cs typeface="Arial" pitchFamily="34" charset="0"/>
              </a:rPr>
              <a:t>C</a:t>
            </a:r>
            <a:r>
              <a:rPr lang="en-US" dirty="0">
                <a:latin typeface="Arial" pitchFamily="34" charset="0"/>
                <a:cs typeface="Arial" pitchFamily="34" charset="0"/>
              </a:rPr>
              <a:t>. 	All governmental agencies shall comply with the policies that are 	established by the secretary of state pursuant to section 41-132 and 	that apply to the use of electronic signatures. </a:t>
            </a:r>
          </a:p>
        </p:txBody>
      </p:sp>
    </p:spTree>
    <p:extLst>
      <p:ext uri="{BB962C8B-B14F-4D97-AF65-F5344CB8AC3E}">
        <p14:creationId xmlns:p14="http://schemas.microsoft.com/office/powerpoint/2010/main" val="2534170432"/>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10626</TotalTime>
  <Words>5821</Words>
  <Application>Microsoft Office PowerPoint</Application>
  <PresentationFormat>On-screen Show (4:3)</PresentationFormat>
  <Paragraphs>680</Paragraphs>
  <Slides>57</Slides>
  <Notes>57</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Apothecary</vt:lpstr>
      <vt:lpstr>Electronic Records Management</vt:lpstr>
      <vt:lpstr>Session Guidelines  and general information</vt:lpstr>
      <vt:lpstr>Presenter(s)</vt:lpstr>
      <vt:lpstr>Additional Contributions to this training</vt:lpstr>
      <vt:lpstr>General Guidance for on-line sessions</vt:lpstr>
      <vt:lpstr>All Records management in arizona is governed by Arizona Revised Statutes (ARS)</vt:lpstr>
      <vt:lpstr>Electronic Records statutes</vt:lpstr>
      <vt:lpstr>What is a “record”</vt:lpstr>
      <vt:lpstr>Arizona Electronic Transactions Act</vt:lpstr>
      <vt:lpstr>Scanning Records Needs Pre-approval ARS 41-151.16(A)</vt:lpstr>
      <vt:lpstr>Imaging Request Forms</vt:lpstr>
      <vt:lpstr>Understanding electronic records</vt:lpstr>
      <vt:lpstr>Electronic Records in Your Office</vt:lpstr>
      <vt:lpstr>The Good, The Bad, and the Electronic</vt:lpstr>
      <vt:lpstr>Electronic Records Lifecycle</vt:lpstr>
      <vt:lpstr>Characteristics of Electronic Records </vt:lpstr>
      <vt:lpstr>Functional Requirements for Electronic Systems</vt:lpstr>
      <vt:lpstr>1. Declare a Record </vt:lpstr>
      <vt:lpstr>2. Capture Records  </vt:lpstr>
      <vt:lpstr>3. Maintain and use records</vt:lpstr>
      <vt:lpstr>3. Maintain and use records - continued</vt:lpstr>
      <vt:lpstr>4. Final Disposition:  Transfer of Permanent Records</vt:lpstr>
      <vt:lpstr>5. Final Disposition:  Destruction of Non-Permanent Records</vt:lpstr>
      <vt:lpstr>Data Migration </vt:lpstr>
      <vt:lpstr>Why Migrate?</vt:lpstr>
      <vt:lpstr>Challenges of Data Migration </vt:lpstr>
      <vt:lpstr>Data Migration Best Practices </vt:lpstr>
      <vt:lpstr>Options for managing  electronic records </vt:lpstr>
      <vt:lpstr>Storing Electronic Records </vt:lpstr>
      <vt:lpstr>Confidentiality and Legal admissibility</vt:lpstr>
      <vt:lpstr>Alphabet Soup of options</vt:lpstr>
      <vt:lpstr>Electronic Case Filing – ECF</vt:lpstr>
      <vt:lpstr>Electronic Information Systems – EIS (Databases)</vt:lpstr>
      <vt:lpstr>Electronic Document  Management Systems  - EDMS</vt:lpstr>
      <vt:lpstr>Electronic Records  Management Systems – ERMS </vt:lpstr>
      <vt:lpstr>Enterprise Content  Management – ECM (IT solution to management e-content)</vt:lpstr>
      <vt:lpstr>Comparisons</vt:lpstr>
      <vt:lpstr>Problem Areas between Electronic records and Records Management</vt:lpstr>
      <vt:lpstr>Problem Areas for e-records</vt:lpstr>
      <vt:lpstr>Paper Vs Plastic : E-Records Retention</vt:lpstr>
      <vt:lpstr>Archives / Data Warehouses vs. Backups</vt:lpstr>
      <vt:lpstr>Databases &amp; Formats</vt:lpstr>
      <vt:lpstr>Example of Scheduled Database </vt:lpstr>
      <vt:lpstr>E-Records Challenges: Websites and Clouds</vt:lpstr>
      <vt:lpstr>Who is managing all that stuff?</vt:lpstr>
      <vt:lpstr>RM Questions for Website Management</vt:lpstr>
      <vt:lpstr>RM Guidance for Website Management</vt:lpstr>
      <vt:lpstr>What is the Cloud?   What’s in the cloud?</vt:lpstr>
      <vt:lpstr>Types of Clouds</vt:lpstr>
      <vt:lpstr>Cloud Models</vt:lpstr>
      <vt:lpstr>Benefits of the Cloud</vt:lpstr>
      <vt:lpstr>Major Limitations and Risks of the Cloud</vt:lpstr>
      <vt:lpstr>Other Limitations and Risks of the Cloud</vt:lpstr>
      <vt:lpstr>How Records Management  can help with clouds</vt:lpstr>
      <vt:lpstr>Ways RM can help clouds - continued</vt:lpstr>
      <vt:lpstr>Got Questions?</vt:lpstr>
      <vt:lpstr>HELPFUL CONTACTS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§41-151.14.5</dc:title>
  <dc:creator>Sturgeon, Melanie</dc:creator>
  <cp:lastModifiedBy>Kirkpatrick, Jerry</cp:lastModifiedBy>
  <cp:revision>548</cp:revision>
  <cp:lastPrinted>2013-11-21T15:10:13Z</cp:lastPrinted>
  <dcterms:created xsi:type="dcterms:W3CDTF">2006-08-16T00:00:00Z</dcterms:created>
  <dcterms:modified xsi:type="dcterms:W3CDTF">2013-12-02T17:16:20Z</dcterms:modified>
</cp:coreProperties>
</file>